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x="18288000" cy="10287000"/>
  <p:notesSz cx="6858000" cy="9144000"/>
  <p:embeddedFontLst>
    <p:embeddedFont>
      <p:font typeface="Canva Sans Bold" charset="1" panose="020B0803030501040103"/>
      <p:regular r:id="rId76"/>
    </p:embeddedFont>
    <p:embeddedFont>
      <p:font typeface="Anton" charset="1" panose="00000500000000000000"/>
      <p:regular r:id="rId77"/>
    </p:embeddedFont>
    <p:embeddedFont>
      <p:font typeface="Noto Sans" charset="1" panose="020B0502040504020204"/>
      <p:regular r:id="rId78"/>
    </p:embeddedFont>
    <p:embeddedFont>
      <p:font typeface="Muli Bold" charset="1" panose="00000800000000000000"/>
      <p:regular r:id="rId79"/>
    </p:embeddedFont>
    <p:embeddedFont>
      <p:font typeface="Noto Sans Bold" charset="1" panose="020B0802040504020204"/>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notesMasters/notesMaster1.xml" Type="http://schemas.openxmlformats.org/officeDocument/2006/relationships/notesMaster"/><Relationship Id="rId82" Target="theme/theme2.xml" Type="http://schemas.openxmlformats.org/officeDocument/2006/relationships/theme"/><Relationship Id="rId83" Target="notesSlides/notesSlide1.xml" Type="http://schemas.openxmlformats.org/officeDocument/2006/relationships/notesSlide"/><Relationship Id="rId84" Target="notesSlides/notesSlide2.xml" Type="http://schemas.openxmlformats.org/officeDocument/2006/relationships/notesSlide"/><Relationship Id="rId85" Target="notesSlides/notesSlide3.xml" Type="http://schemas.openxmlformats.org/officeDocument/2006/relationships/notesSlide"/><Relationship Id="rId86" Target="notesSlides/notesSlide4.xml" Type="http://schemas.openxmlformats.org/officeDocument/2006/relationships/notesSlide"/><Relationship Id="rId87" Target="notesSlides/notesSlide5.xml" Type="http://schemas.openxmlformats.org/officeDocument/2006/relationships/notesSlide"/><Relationship Id="rId88" Target="notesSlides/notesSlide6.xml" Type="http://schemas.openxmlformats.org/officeDocument/2006/relationships/notesSlide"/><Relationship Id="rId89" Target="notesSlides/notesSlide7.xml" Type="http://schemas.openxmlformats.org/officeDocument/2006/relationships/notesSlide"/><Relationship Id="rId9" Target="slides/slide4.xml" Type="http://schemas.openxmlformats.org/officeDocument/2006/relationships/slide"/><Relationship Id="rId90" Target="notesSlides/notesSlide8.xml" Type="http://schemas.openxmlformats.org/officeDocument/2006/relationships/notesSlide"/><Relationship Id="rId91" Target="notesSlides/notesSlide9.xml" Type="http://schemas.openxmlformats.org/officeDocument/2006/relationships/notesSlide"/><Relationship Id="rId92" Target="notesSlides/notesSlide10.xml" Type="http://schemas.openxmlformats.org/officeDocument/2006/relationships/notesSlide"/><Relationship Id="rId93" Target="notesSlides/notesSlide11.xml" Type="http://schemas.openxmlformats.org/officeDocument/2006/relationships/notesSlide"/><Relationship Id="rId94" Target="notesSlides/notesSlide12.xml" Type="http://schemas.openxmlformats.org/officeDocument/2006/relationships/notesSlide"/><Relationship Id="rId95" Target="notesSlides/notesSlide13.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Hai thành phần này được huấn luyện song song, cho phép chúng tương tác và cải thiện lẫn nhau trong quá trình học.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MCTS thực hiện 1 hoặc nhiều mô phỏng cho đến khi kết thúc, Chính sách actor có thể sử dụng giúp tăng độ chính xác. kết quả từ mô phỏng sẽ được trả ngược về để cập nhật các giá trị cần thiết. Critic giúp định lượng giá trị tốt hơn trong các trường hợp chưa được khám phá</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khi lặp lại các bước trên, MCTS chọn hành động tốt nhất từ nút gốc ( dựa trên hành động được khám phá nhiều nhất hoặc phần thưởng dự kiến cao nhất )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đó lần lượt cập nhật actor -critic, trong đó n là siêu tham số điều chỉnh mức độ ngẫu nhiên, n = 0 là không ưu tiên hành động nào, n&gt; 0 là MCTS có xác suất cao hơn khi hành động được chọn nhiều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4.3. Hướng phát triển</a:t>
            </a:r>
          </a:p>
          <a:p>
            <a:r>
              <a:rPr lang="en-US"/>
              <a:t>•	Tối ưu hóa hiệu suất và ổn định:</a:t>
            </a:r>
          </a:p>
          <a:p>
            <a:r>
              <a:rPr lang="en-US"/>
              <a:t>o	Giảm phương sai và tăng tốc độ hội tụ: Các nghiên cứu đang tập trung vào việc giảm phương sai trong quá trình cập nhật và tăng tốc độ hội tụ của thuật toán Actor-Critic</a:t>
            </a:r>
          </a:p>
          <a:p>
            <a:r>
              <a:rPr lang="en-US"/>
              <a:t>o	Học không giám sát và bán giám sát: Kết hợp học không giám sát và bán giám sát để cải thiện khả năng học của Actor-Critic trong các môi trường phức tạp và không xác định</a:t>
            </a:r>
          </a:p>
          <a:p>
            <a:r>
              <a:rPr lang="en-US"/>
              <a:t>•	Kết hợp với các công nghệ khác: </a:t>
            </a:r>
          </a:p>
          <a:p>
            <a:r>
              <a:rPr lang="en-US"/>
              <a:t>o	Học sâu (Deep Learning): Kết hợp Actor-Critic với các mô hình học sâu để xử lý các bài toán có không gian trạng thái lớn và phức tạp.</a:t>
            </a:r>
          </a:p>
          <a:p>
            <a:r>
              <a:rPr lang="en-US"/>
              <a:t>o	Học tăng cường đa tác tử (Multi-Agent Reinforcement Learning): Phát triển các hệ thống Actor-Critic có khả năng tương tác và học hỏi từ nhiều tác tử khác nhau trong cùng một môi trường.</a:t>
            </a:r>
          </a:p>
          <a:p>
            <a:r>
              <a:rPr lang="en-US"/>
              <a:t>•	Cải thiện khả năng giải thích và minh bạch: </a:t>
            </a:r>
          </a:p>
          <a:p>
            <a:r>
              <a:rPr lang="en-US"/>
              <a:t>o	Giải thích quyết định: Nghiên cứu các phương pháp giúp giải thích quyết định của Actor-Critic, làm cho các hệ thống này trở nên minh bạch và dễ hiểu hơn cho người dùng.</a:t>
            </a:r>
          </a:p>
          <a:p>
            <a:r>
              <a:rPr lang="en-US"/>
              <a:t>o	Đảm bảo đạo đức và trách nhiệm: Đảm bảo các thuật toán Actor-Critic hoạt động theo các tiêu chuẩn đạo đức và có trách nhiệm trong các ứng dụng thực tế.</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γ=0.9 là hệ số chiết khấu, quyết định mức độ quan trọng của phần thưởng tương lai.</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	Ví dụ: Giả sử bạn đang ở trong một nhà hàng và bạn phải chọn một món ăn từ thực đơn. Bạn có thể chọn món ăn dựa trên hai cách tiếp cận: chính sách xác suất và chính sách xác định.</a:t>
            </a:r>
          </a:p>
          <a:p>
            <a:r>
              <a:rPr lang="en-US"/>
              <a:t>o	Chính sách xác suất (Stochastic Policy)</a:t>
            </a:r>
          </a:p>
          <a:p>
            <a:r>
              <a:rPr lang="en-US"/>
              <a:t>	Trong chính sách xác suất, bạn sẽ chọn món ăn dựa trên một phân phối xác suất. Ví dụ, bạn có thể có các xác suất sau cho các món ăn:</a:t>
            </a:r>
          </a:p>
          <a:p>
            <a:r>
              <a:rPr lang="en-US"/>
              <a:t>	Món A: 40%</a:t>
            </a:r>
          </a:p>
          <a:p>
            <a:r>
              <a:rPr lang="en-US"/>
              <a:t>	Món B: 30%</a:t>
            </a:r>
          </a:p>
          <a:p>
            <a:r>
              <a:rPr lang="en-US"/>
              <a:t>	Món C: 20%</a:t>
            </a:r>
          </a:p>
          <a:p>
            <a:r>
              <a:rPr lang="en-US"/>
              <a:t>	Món D: 10%</a:t>
            </a:r>
          </a:p>
          <a:p>
            <a:r>
              <a:rPr lang="en-US"/>
              <a:t>	Biểu thức toán học của chính sách này là: πθ(a∣s)</a:t>
            </a:r>
          </a:p>
          <a:p>
            <a:r>
              <a:rPr lang="en-US"/>
              <a:t>	Trong đó, πθ(a∣s) là xác suất chọn món ăn a khi ở trạng thái s, tham số hóa bởi θ. Ở đây, θ có thể đại diện cho một mô hình học máy nào đó, chẳng hạn như một mạng neuron, dùng để học các xác suất lựa chọn món ăn dựa trên các yếu tố của trạng thái s (có thể là loại nhà hàng, món ăn yêu thích, thời gian trong ngày, v.v.)</a:t>
            </a:r>
          </a:p>
          <a:p>
            <a:r>
              <a:rPr lang="en-US"/>
              <a:t>o	Chính sách xác định (Deterministic Policy)</a:t>
            </a:r>
          </a:p>
          <a:p>
            <a:r>
              <a:rPr lang="en-US"/>
              <a:t>	Trong chính sách xác định, bạn sẽ luôn chọn một món ăn cụ thể tại mỗi lần đến nhà hàng mà không có yếu tố ngẫu nhiên. Ví dụ, bạn có thể luôn chọn món A: a=πθ(s)</a:t>
            </a:r>
          </a:p>
          <a:p>
            <a:r>
              <a:rPr lang="en-US"/>
              <a:t>	Trong đó, a là món ăn bạn chọn, và nó được xác định hoàn toàn bởi chính sách πθ(s) tại trạng thái s. Điều này có nghĩa là tại mỗi trạng thái s, bạn luôn chọn món ăn cố định.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Selection (Chọn hành động trong cây): Bắt đầu từ nút gốc (root node), đi xuống cây tìm kiếm bằng cách chọn các nút con dựa trên một tiêu chí nhất định. Tiêu chí phổ biến nhất là UCT (Upper Confidence Bound for Trees). Công thức UCT kết hợp giữa giá trị trung bình phần thưởng và độ không chắc chắn để cân bằng giữa khai phá và khai thác.</a:t>
            </a:r>
          </a:p>
          <a:p>
            <a:r>
              <a:rPr lang="en-US"/>
              <a:t>•	Expansion (Mở rộng cây): Khi đạt đến một nút lá (leaf node) chưa được khám phá đầy đủ, MCTS mở rộng cây bằng cách thêm các nút con mới tương ứng với các hành động khả dĩ từ trạng thái đó. Thông thường, một hoặc một vài nút con sẽ được thêm vào mỗi lần mở rộng.</a:t>
            </a:r>
          </a:p>
          <a:p>
            <a:r>
              <a:rPr lang="en-US"/>
              <a:t>•	Simulation (Mô phỏng ngẫu nhiên): Từ trạng thái của nút mới mở rộng, thực hiện một hoặc nhiều mô phỏng Monte Carlo bằng cách chơi ngẫu nhiên đến khi đạt trạng thái kết thúc (terminal state). Kết quả của mô phỏng (phần thưởng đạt được) được ghi nhận để đánh giá chất lượng của nút.</a:t>
            </a:r>
          </a:p>
          <a:p>
            <a:r>
              <a:rPr lang="en-US"/>
              <a:t>•	Backpropagation (Lan truyền ngược): Sau khi hoàn thành mô phỏng, các giá trị phần thưởng thu được được lan truyền ngược từ nút mới mở rộng về gốc cây. Trong quá trình lan truyền, các thông tin sau được cập nhật: Tổng phần thưởng Wi và Số lần nút đã được thăm Ni. Điều này giúp các nút gần gốc có thêm thông tin để cải thiện việc ra quyết định ở các vòng lặp sau.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dưới đây là công thức cho hành động tối ưu trong tìm kiếm cây monte carlo</a:t>
            </a:r>
          </a:p>
          <a:p>
            <a:r>
              <a:rPr lang="en-US"/>
              <a:t/>
            </a:r>
          </a:p>
          <a:p>
            <a:r>
              <a:rPr lang="en-US"/>
              <a:t>từ giá trị hành động tước tính qua tìm kiếm cây, ta có được giá trị lớn nhất và lấy ra vị trí đó, chính ra làm argmax Q(s,a)</a:t>
            </a:r>
          </a:p>
          <a:p>
            <a:r>
              <a:rPr lang="en-US"/>
              <a:t/>
            </a:r>
          </a:p>
          <a:p>
            <a:r>
              <a:rPr lang="en-US"/>
              <a:t>lấy căn của tổng số lần thăm trạng thái S chia cho ( 1 + tổng số lần) nhân với hằng số điều chỉnh và thành phần điều chỉnh pi... (a,s)</a:t>
            </a:r>
          </a:p>
          <a:p>
            <a:r>
              <a:rPr lang="en-US"/>
              <a:t/>
            </a:r>
          </a:p>
          <a:p>
            <a:r>
              <a:rPr lang="en-US"/>
              <a:t>lấy tổng 2 giá trị vừa rồi ta được công thức trên bảng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hàm mất mát chính sách giúp tối ưu khả năng lựa chọn hành động trong các trạng thái khác nhau, trạng thái chính sách hiện tại càng giống với chính sách cho MCTS đề xuất thì càng tốt.</a:t>
            </a:r>
          </a:p>
          <a:p>
            <a:r>
              <a:rPr lang="en-US"/>
              <a:t>tương tự, hàm mất mát giá trị giúp đo lường sai số giữa giá trị ước tính từ mô hình và kết quả tìm kiếm cây, giúp cải thiện việc dự đoán giá trị trong các trạng thái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không giống như hầu hết model deep learning, bước ban đầu mình sẽ khởi tạo trọng số 1 cách ngẫu nhiên. thì trong MCTS, các xác suất hành động ban đầu được khởi tạo từ Actor thay vì ngẫu nhiên, điều này giúp MCTS tập trung vào nhánh tiềm năng và tránh các mô phỏng không cần thiết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áp dụng công thức hành động tối ưu trên từng nút ở cây để xác định hành động. khi gặp trạng thái mới, MCTS sẽ mở rộng nhánh con, xác suất xảy ra hành động a khi ở trạng thái s sẽ tỉ lệ thuận với chính sách được cung cấp bởi actor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57.png" Type="http://schemas.openxmlformats.org/officeDocument/2006/relationships/image"/><Relationship Id="rId4" Target="../media/image58.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13" Target="../media/image67.png" Type="http://schemas.openxmlformats.org/officeDocument/2006/relationships/image"/><Relationship Id="rId14" Target="../media/image68.sv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2" Target="../notesSlides/notesSlide12.xml" Type="http://schemas.openxmlformats.org/officeDocument/2006/relationships/notesSlide"/><Relationship Id="rId3" Target="../media/image59.png" Type="http://schemas.openxmlformats.org/officeDocument/2006/relationships/image"/><Relationship Id="rId4" Target="../media/image60.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804303" y="5497698"/>
            <a:ext cx="9841493" cy="1297937"/>
            <a:chOff x="0" y="0"/>
            <a:chExt cx="2156051" cy="284349"/>
          </a:xfrm>
        </p:grpSpPr>
        <p:sp>
          <p:nvSpPr>
            <p:cNvPr name="Freeform 15" id="15"/>
            <p:cNvSpPr/>
            <p:nvPr/>
          </p:nvSpPr>
          <p:spPr>
            <a:xfrm flipH="false" flipV="false" rot="0">
              <a:off x="0" y="0"/>
              <a:ext cx="2156051" cy="284349"/>
            </a:xfrm>
            <a:custGeom>
              <a:avLst/>
              <a:gdLst/>
              <a:ahLst/>
              <a:cxnLst/>
              <a:rect r="r" b="b" t="t" l="l"/>
              <a:pathLst>
                <a:path h="284349" w="2156051">
                  <a:moveTo>
                    <a:pt x="0" y="0"/>
                  </a:moveTo>
                  <a:lnTo>
                    <a:pt x="2156051" y="0"/>
                  </a:lnTo>
                  <a:lnTo>
                    <a:pt x="2156051" y="284349"/>
                  </a:lnTo>
                  <a:lnTo>
                    <a:pt x="0" y="28434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56051" cy="32244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5704" y="1189619"/>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593260" y="161272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395371" y="8337427"/>
            <a:ext cx="420315" cy="420315"/>
          </a:xfrm>
          <a:custGeom>
            <a:avLst/>
            <a:gdLst/>
            <a:ahLst/>
            <a:cxnLst/>
            <a:rect r="r" b="b" t="t" l="l"/>
            <a:pathLst>
              <a:path h="420315" w="420315">
                <a:moveTo>
                  <a:pt x="0" y="0"/>
                </a:moveTo>
                <a:lnTo>
                  <a:pt x="420315" y="0"/>
                </a:lnTo>
                <a:lnTo>
                  <a:pt x="420315" y="420316"/>
                </a:lnTo>
                <a:lnTo>
                  <a:pt x="0" y="4203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2782027" y="1732953"/>
            <a:ext cx="2360027" cy="447256"/>
          </a:xfrm>
          <a:prstGeom prst="rect">
            <a:avLst/>
          </a:prstGeom>
        </p:spPr>
        <p:txBody>
          <a:bodyPr anchor="t" rtlCol="false" tIns="0" lIns="0" bIns="0" rIns="0">
            <a:spAutoFit/>
          </a:bodyPr>
          <a:lstStyle/>
          <a:p>
            <a:pPr algn="l">
              <a:lnSpc>
                <a:spcPts val="3698"/>
              </a:lnSpc>
              <a:spcBef>
                <a:spcPct val="0"/>
              </a:spcBef>
            </a:pPr>
            <a:r>
              <a:rPr lang="en-US" b="true" sz="2641">
                <a:solidFill>
                  <a:srgbClr val="3428BA"/>
                </a:solidFill>
                <a:latin typeface="Canva Sans Bold"/>
                <a:ea typeface="Canva Sans Bold"/>
                <a:cs typeface="Canva Sans Bold"/>
                <a:sym typeface="Canva Sans Bold"/>
              </a:rPr>
              <a:t>Nhóm 13</a:t>
            </a:r>
          </a:p>
        </p:txBody>
      </p:sp>
      <p:sp>
        <p:nvSpPr>
          <p:cNvPr name="TextBox 23" id="23"/>
          <p:cNvSpPr txBox="true"/>
          <p:nvPr/>
        </p:nvSpPr>
        <p:spPr>
          <a:xfrm rot="0">
            <a:off x="687794" y="4266865"/>
            <a:ext cx="9505056" cy="2147694"/>
          </a:xfrm>
          <a:prstGeom prst="rect">
            <a:avLst/>
          </a:prstGeom>
        </p:spPr>
        <p:txBody>
          <a:bodyPr anchor="t" rtlCol="false" tIns="0" lIns="0" bIns="0" rIns="0">
            <a:spAutoFit/>
          </a:bodyPr>
          <a:lstStyle/>
          <a:p>
            <a:pPr algn="l">
              <a:lnSpc>
                <a:spcPts val="8673"/>
              </a:lnSpc>
            </a:pPr>
            <a:r>
              <a:rPr lang="en-US" sz="6195">
                <a:solidFill>
                  <a:srgbClr val="3428BA"/>
                </a:solidFill>
                <a:latin typeface="Anton"/>
                <a:ea typeface="Anton"/>
                <a:cs typeface="Anton"/>
                <a:sym typeface="Anton"/>
              </a:rPr>
              <a:t>ACTOR-CRITIC METHOD </a:t>
            </a:r>
          </a:p>
          <a:p>
            <a:pPr algn="l">
              <a:lnSpc>
                <a:spcPts val="8673"/>
              </a:lnSpc>
              <a:spcBef>
                <a:spcPct val="0"/>
              </a:spcBef>
            </a:pPr>
          </a:p>
        </p:txBody>
      </p:sp>
      <p:sp>
        <p:nvSpPr>
          <p:cNvPr name="TextBox 24" id="24"/>
          <p:cNvSpPr txBox="true"/>
          <p:nvPr/>
        </p:nvSpPr>
        <p:spPr>
          <a:xfrm rot="0">
            <a:off x="749520" y="5563419"/>
            <a:ext cx="7387037" cy="1052195"/>
          </a:xfrm>
          <a:prstGeom prst="rect">
            <a:avLst/>
          </a:prstGeom>
        </p:spPr>
        <p:txBody>
          <a:bodyPr anchor="t" rtlCol="false" tIns="0" lIns="0" bIns="0" rIns="0">
            <a:spAutoFit/>
          </a:bodyPr>
          <a:lstStyle/>
          <a:p>
            <a:pPr algn="l">
              <a:lnSpc>
                <a:spcPts val="8680"/>
              </a:lnSpc>
              <a:spcBef>
                <a:spcPct val="0"/>
              </a:spcBef>
            </a:pPr>
            <a:r>
              <a:rPr lang="en-US" sz="6200">
                <a:solidFill>
                  <a:srgbClr val="FFFFFF"/>
                </a:solidFill>
                <a:latin typeface="Anton"/>
                <a:ea typeface="Anton"/>
                <a:cs typeface="Anton"/>
                <a:sym typeface="Anton"/>
              </a:rPr>
              <a:t>FOR DECISION MAKING</a:t>
            </a:r>
          </a:p>
        </p:txBody>
      </p:sp>
      <p:sp>
        <p:nvSpPr>
          <p:cNvPr name="TextBox 25" id="25"/>
          <p:cNvSpPr txBox="true"/>
          <p:nvPr/>
        </p:nvSpPr>
        <p:spPr>
          <a:xfrm rot="0">
            <a:off x="233158" y="9462635"/>
            <a:ext cx="1725092" cy="1023614"/>
          </a:xfrm>
          <a:prstGeom prst="rect">
            <a:avLst/>
          </a:prstGeom>
        </p:spPr>
        <p:txBody>
          <a:bodyPr anchor="t" rtlCol="false" tIns="0" lIns="0" bIns="0" rIns="0">
            <a:spAutoFit/>
          </a:bodyPr>
          <a:lstStyle/>
          <a:p>
            <a:pPr algn="ctr">
              <a:lnSpc>
                <a:spcPts val="4116"/>
              </a:lnSpc>
            </a:pPr>
            <a:r>
              <a:rPr lang="en-US" sz="2940">
                <a:solidFill>
                  <a:srgbClr val="000000"/>
                </a:solidFill>
                <a:latin typeface="Noto Sans"/>
                <a:ea typeface="Noto Sans"/>
                <a:cs typeface="Noto Sans"/>
                <a:sym typeface="Noto Sans"/>
              </a:rPr>
              <a:t>IS254.P11</a:t>
            </a:r>
          </a:p>
          <a:p>
            <a:pPr algn="ctr">
              <a:lnSpc>
                <a:spcPts val="4116"/>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
        <p:nvSpPr>
          <p:cNvPr name="TextBox 3" id="3"/>
          <p:cNvSpPr txBox="true"/>
          <p:nvPr/>
        </p:nvSpPr>
        <p:spPr>
          <a:xfrm rot="0">
            <a:off x="667230" y="1287359"/>
            <a:ext cx="16953540" cy="8698230"/>
          </a:xfrm>
          <a:prstGeom prst="rect">
            <a:avLst/>
          </a:prstGeom>
        </p:spPr>
        <p:txBody>
          <a:bodyPr anchor="t" rtlCol="false" tIns="0" lIns="0" bIns="0" rIns="0">
            <a:spAutoFit/>
          </a:bodyPr>
          <a:lstStyle/>
          <a:p>
            <a:pPr algn="l" marL="712472" indent="-356236" lvl="1">
              <a:lnSpc>
                <a:spcPts val="4620"/>
              </a:lnSpc>
              <a:buFont typeface="Arial"/>
              <a:buChar char="•"/>
            </a:pPr>
            <a:r>
              <a:rPr lang="en-US" b="true" sz="3300">
                <a:solidFill>
                  <a:srgbClr val="000000"/>
                </a:solidFill>
                <a:latin typeface="Noto Sans Bold"/>
                <a:ea typeface="Noto Sans Bold"/>
                <a:cs typeface="Noto Sans Bold"/>
                <a:sym typeface="Noto Sans Bold"/>
              </a:rPr>
              <a:t>Actor-Critic:</a:t>
            </a:r>
            <a:r>
              <a:rPr lang="en-US" sz="3300">
                <a:solidFill>
                  <a:srgbClr val="000000"/>
                </a:solidFill>
                <a:latin typeface="Noto Sans"/>
                <a:ea typeface="Noto Sans"/>
                <a:cs typeface="Noto Sans"/>
                <a:sym typeface="Noto Sans"/>
              </a:rPr>
              <a:t> là một phương pháp trong lĩnh vực học tăng cường kết hợp giữa học chính sách (Policy Learning) và học hàm giá trị (Value Function Learning).</a:t>
            </a:r>
          </a:p>
          <a:p>
            <a:pPr algn="l" marL="712472" indent="-356236" lvl="1">
              <a:lnSpc>
                <a:spcPts val="4620"/>
              </a:lnSpc>
              <a:buFont typeface="Arial"/>
              <a:buChar char="•"/>
            </a:pPr>
            <a:r>
              <a:rPr lang="en-US" b="true" sz="3300">
                <a:solidFill>
                  <a:srgbClr val="000000"/>
                </a:solidFill>
                <a:latin typeface="Noto Sans Bold"/>
                <a:ea typeface="Noto Sans Bold"/>
                <a:cs typeface="Noto Sans Bold"/>
                <a:sym typeface="Noto Sans Bold"/>
              </a:rPr>
              <a:t>Học Chính Sách </a:t>
            </a:r>
          </a:p>
          <a:p>
            <a:pPr algn="l" marL="1424943" indent="-474981" lvl="2">
              <a:lnSpc>
                <a:spcPts val="4620"/>
              </a:lnSpc>
              <a:buFont typeface="Arial"/>
              <a:buChar char="⚬"/>
            </a:pPr>
            <a:r>
              <a:rPr lang="en-US" sz="3300">
                <a:solidFill>
                  <a:srgbClr val="000000"/>
                </a:solidFill>
                <a:latin typeface="Noto Sans"/>
                <a:ea typeface="Noto Sans"/>
                <a:cs typeface="Noto Sans"/>
                <a:sym typeface="Noto Sans"/>
              </a:rPr>
              <a:t>Tập trung t</a:t>
            </a:r>
            <a:r>
              <a:rPr lang="en-US" sz="3300">
                <a:solidFill>
                  <a:srgbClr val="000000"/>
                </a:solidFill>
                <a:latin typeface="Noto Sans"/>
                <a:ea typeface="Noto Sans"/>
                <a:cs typeface="Noto Sans"/>
                <a:sym typeface="Noto Sans"/>
              </a:rPr>
              <a:t>ìm ra chính sách tối ưu π(a|s), tức là 1 hàm xác định xác suất chọn hành động a khi ở trạng thái s.</a:t>
            </a:r>
          </a:p>
          <a:p>
            <a:pPr algn="l" marL="1424943" indent="-474981" lvl="2">
              <a:lnSpc>
                <a:spcPts val="4620"/>
              </a:lnSpc>
              <a:buFont typeface="Arial"/>
              <a:buChar char="⚬"/>
            </a:pPr>
            <a:r>
              <a:rPr lang="en-US" sz="3300">
                <a:solidFill>
                  <a:srgbClr val="000000"/>
                </a:solidFill>
                <a:latin typeface="Noto Sans"/>
                <a:ea typeface="Noto Sans"/>
                <a:cs typeface="Noto Sans"/>
                <a:sym typeface="Noto Sans"/>
              </a:rPr>
              <a:t>Mục tiêu là t</a:t>
            </a:r>
            <a:r>
              <a:rPr lang="en-US" sz="3300">
                <a:solidFill>
                  <a:srgbClr val="000000"/>
                </a:solidFill>
                <a:latin typeface="Noto Sans"/>
                <a:ea typeface="Noto Sans"/>
                <a:cs typeface="Noto Sans"/>
                <a:sym typeface="Noto Sans"/>
              </a:rPr>
              <a:t>ối ưu hóa để tối đa hóa phần thưởng kỳ vọng dài hạn.</a:t>
            </a:r>
          </a:p>
          <a:p>
            <a:pPr algn="l" marL="712472" indent="-356236" lvl="1">
              <a:lnSpc>
                <a:spcPts val="4620"/>
              </a:lnSpc>
              <a:buFont typeface="Arial"/>
              <a:buChar char="•"/>
            </a:pPr>
            <a:r>
              <a:rPr lang="en-US" b="true" sz="3300">
                <a:solidFill>
                  <a:srgbClr val="000000"/>
                </a:solidFill>
                <a:latin typeface="Noto Sans Bold"/>
                <a:ea typeface="Noto Sans Bold"/>
                <a:cs typeface="Noto Sans Bold"/>
                <a:sym typeface="Noto Sans Bold"/>
              </a:rPr>
              <a:t>Học Hàm Giá Trị</a:t>
            </a:r>
          </a:p>
          <a:p>
            <a:pPr algn="l" marL="1424943" indent="-474981" lvl="2">
              <a:lnSpc>
                <a:spcPts val="4620"/>
              </a:lnSpc>
              <a:buFont typeface="Arial"/>
              <a:buChar char="⚬"/>
            </a:pPr>
            <a:r>
              <a:rPr lang="en-US" sz="3300">
                <a:solidFill>
                  <a:srgbClr val="000000"/>
                </a:solidFill>
                <a:latin typeface="Noto Sans"/>
                <a:ea typeface="Noto Sans"/>
                <a:cs typeface="Noto Sans"/>
                <a:sym typeface="Noto Sans"/>
              </a:rPr>
              <a:t>Học hàm giá trị được hiện thực thông qua hai hàm cốt lõi sau.</a:t>
            </a:r>
          </a:p>
          <a:p>
            <a:pPr algn="l" marL="1424943" indent="-474981" lvl="2">
              <a:lnSpc>
                <a:spcPts val="4620"/>
              </a:lnSpc>
              <a:buFont typeface="Arial"/>
              <a:buChar char="⚬"/>
            </a:pPr>
            <a:r>
              <a:rPr lang="en-US" b="true" sz="3300">
                <a:solidFill>
                  <a:srgbClr val="000000"/>
                </a:solidFill>
                <a:latin typeface="Noto Sans Bold"/>
                <a:ea typeface="Noto Sans Bold"/>
                <a:cs typeface="Noto Sans Bold"/>
                <a:sym typeface="Noto Sans Bold"/>
              </a:rPr>
              <a:t>Hàm Giá Trị Trạng Thái V(s)</a:t>
            </a:r>
          </a:p>
          <a:p>
            <a:pPr algn="l" marL="2137415" indent="-534354" lvl="3">
              <a:lnSpc>
                <a:spcPts val="4620"/>
              </a:lnSpc>
              <a:buFont typeface="Arial"/>
              <a:buChar char="￭"/>
            </a:pPr>
            <a:r>
              <a:rPr lang="en-US" sz="3300">
                <a:solidFill>
                  <a:srgbClr val="000000"/>
                </a:solidFill>
                <a:latin typeface="Noto Sans"/>
                <a:ea typeface="Noto Sans"/>
                <a:cs typeface="Noto Sans"/>
                <a:sym typeface="Noto Sans"/>
              </a:rPr>
              <a:t>Ước lượng giá trị kỳ vọng của trạng thái s.</a:t>
            </a:r>
          </a:p>
          <a:p>
            <a:pPr algn="l" marL="2137415" indent="-534354" lvl="3">
              <a:lnSpc>
                <a:spcPts val="4620"/>
              </a:lnSpc>
              <a:buFont typeface="Arial"/>
              <a:buChar char="￭"/>
            </a:pPr>
            <a:r>
              <a:rPr lang="en-US" sz="3300">
                <a:solidFill>
                  <a:srgbClr val="000000"/>
                </a:solidFill>
                <a:latin typeface="Noto Sans"/>
                <a:ea typeface="Noto Sans"/>
                <a:cs typeface="Noto Sans"/>
                <a:sym typeface="Noto Sans"/>
              </a:rPr>
              <a:t>Tính tổng phần thưởng dự kiến từ trạng thái s theo chính sách π.</a:t>
            </a:r>
          </a:p>
          <a:p>
            <a:pPr algn="l" marL="1424943" indent="-474981" lvl="2">
              <a:lnSpc>
                <a:spcPts val="4620"/>
              </a:lnSpc>
              <a:buFont typeface="Arial"/>
              <a:buChar char="⚬"/>
            </a:pPr>
            <a:r>
              <a:rPr lang="en-US" b="true" sz="3300">
                <a:solidFill>
                  <a:srgbClr val="000000"/>
                </a:solidFill>
                <a:latin typeface="Noto Sans Bold"/>
                <a:ea typeface="Noto Sans Bold"/>
                <a:cs typeface="Noto Sans Bold"/>
                <a:sym typeface="Noto Sans Bold"/>
              </a:rPr>
              <a:t>Hàm Giá Trị Hành Động Q(s,a)</a:t>
            </a:r>
          </a:p>
          <a:p>
            <a:pPr algn="l" marL="2137415" indent="-534354" lvl="3">
              <a:lnSpc>
                <a:spcPts val="4620"/>
              </a:lnSpc>
              <a:buFont typeface="Arial"/>
              <a:buChar char="￭"/>
            </a:pPr>
            <a:r>
              <a:rPr lang="en-US" sz="3300">
                <a:solidFill>
                  <a:srgbClr val="000000"/>
                </a:solidFill>
                <a:latin typeface="Noto Sans"/>
                <a:ea typeface="Noto Sans"/>
                <a:cs typeface="Noto Sans"/>
                <a:sym typeface="Noto Sans"/>
              </a:rPr>
              <a:t>Ước lượng giá trị kỳ vọng của hành động a tại trạng thái s.</a:t>
            </a:r>
          </a:p>
          <a:p>
            <a:pPr algn="l" marL="2137415" indent="-534354" lvl="3">
              <a:lnSpc>
                <a:spcPts val="4620"/>
              </a:lnSpc>
              <a:buFont typeface="Arial"/>
              <a:buChar char="￭"/>
            </a:pPr>
            <a:r>
              <a:rPr lang="en-US" sz="3300">
                <a:solidFill>
                  <a:srgbClr val="000000"/>
                </a:solidFill>
                <a:latin typeface="Noto Sans"/>
                <a:ea typeface="Noto Sans"/>
                <a:cs typeface="Noto Sans"/>
                <a:sym typeface="Noto Sans"/>
              </a:rPr>
              <a:t>Tính tổng phần thưởng dự kiến khi thực hiện hành động a tại s và tiếp tục theo chính sách π.</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67230" y="1711176"/>
            <a:ext cx="16953540" cy="5230495"/>
          </a:xfrm>
          <a:prstGeom prst="rect">
            <a:avLst/>
          </a:prstGeom>
        </p:spPr>
        <p:txBody>
          <a:bodyPr anchor="t" rtlCol="false" tIns="0" lIns="0" bIns="0" rIns="0">
            <a:spAutoFit/>
          </a:bodyPr>
          <a:lstStyle/>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Khái niệm Actor:</a:t>
            </a:r>
            <a:r>
              <a:rPr lang="en-US" sz="3699">
                <a:solidFill>
                  <a:srgbClr val="000000"/>
                </a:solidFill>
                <a:latin typeface="Noto Sans"/>
                <a:ea typeface="Noto Sans"/>
                <a:cs typeface="Noto Sans"/>
                <a:sym typeface="Noto Sans"/>
              </a:rPr>
              <a:t> là thành phần trong thuật toán, thường được biểu diễn bằng một mạng nơ-ron, để học và tối ưu hóa chính sách ​πθ. Khi được huấn luyện, Actor sẽ cập nhật tham số θ sao cho chính sách ​ πθ có thể chọn hành động tối ưu.</a:t>
            </a:r>
          </a:p>
          <a:p>
            <a:pPr algn="l" marL="798829" indent="-399415" lvl="1">
              <a:lnSpc>
                <a:spcPts val="5179"/>
              </a:lnSpc>
              <a:buFont typeface="Arial"/>
              <a:buChar char="•"/>
            </a:pPr>
            <a:r>
              <a:rPr lang="en-US" sz="3699">
                <a:solidFill>
                  <a:srgbClr val="000000"/>
                </a:solidFill>
                <a:latin typeface="Noto Sans"/>
                <a:ea typeface="Noto Sans"/>
                <a:cs typeface="Noto Sans"/>
                <a:sym typeface="Noto Sans"/>
              </a:rPr>
              <a:t>Chính sách πθ là một hàm toán học hoặc mô hình xác suất định nghĩa cách lựa chọn hành động 𝑎 dựa trên trạng thái s. Biểu thức toán học của chính sách:</a:t>
            </a:r>
          </a:p>
          <a:p>
            <a:pPr algn="l">
              <a:lnSpc>
                <a:spcPts val="5179"/>
              </a:lnSpc>
            </a:pPr>
          </a:p>
        </p:txBody>
      </p:sp>
      <p:sp>
        <p:nvSpPr>
          <p:cNvPr name="TextBox 3" id="3"/>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
        <p:nvSpPr>
          <p:cNvPr name="Freeform 4" id="4"/>
          <p:cNvSpPr/>
          <p:nvPr/>
        </p:nvSpPr>
        <p:spPr>
          <a:xfrm flipH="false" flipV="false" rot="0">
            <a:off x="6312277" y="6676824"/>
            <a:ext cx="5663446" cy="1597382"/>
          </a:xfrm>
          <a:custGeom>
            <a:avLst/>
            <a:gdLst/>
            <a:ahLst/>
            <a:cxnLst/>
            <a:rect r="r" b="b" t="t" l="l"/>
            <a:pathLst>
              <a:path h="1597382" w="5663446">
                <a:moveTo>
                  <a:pt x="0" y="0"/>
                </a:moveTo>
                <a:lnTo>
                  <a:pt x="5663446" y="0"/>
                </a:lnTo>
                <a:lnTo>
                  <a:pt x="5663446" y="1597382"/>
                </a:lnTo>
                <a:lnTo>
                  <a:pt x="0" y="1597382"/>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44498" y="3462141"/>
            <a:ext cx="16953540" cy="531368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000000"/>
                </a:solidFill>
                <a:latin typeface="Noto Sans"/>
                <a:ea typeface="Noto Sans"/>
                <a:cs typeface="Noto Sans"/>
                <a:sym typeface="Noto Sans"/>
              </a:rPr>
              <a:t>πθ​(a|s) là xác suất (hoặc mật độ xác suất) của hành động a khi ở trạng thái s, tham số hóa bởi θ.</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Trong thực tế, chính sách πθ​(a|s) trong thuật toán Actor-Critic thường được thiết kế dưới dạng một mạng nơ-ron với tham số hóa θ, có thể sử dụng hàm softmax cho bài toán hành động rời rạc hoặc phân phối Gaussian cho hành động liên tục.</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Tham số θ là các giá trị số mà chúng ta điều chỉnh trong quá trình huấn luyện, nhằm tối ưu hóa hiệu suất của mô hình. </a:t>
            </a:r>
          </a:p>
        </p:txBody>
      </p:sp>
      <p:sp>
        <p:nvSpPr>
          <p:cNvPr name="Freeform 3" id="3"/>
          <p:cNvSpPr/>
          <p:nvPr/>
        </p:nvSpPr>
        <p:spPr>
          <a:xfrm flipH="false" flipV="false" rot="0">
            <a:off x="6312277" y="1666760"/>
            <a:ext cx="5663446" cy="1597382"/>
          </a:xfrm>
          <a:custGeom>
            <a:avLst/>
            <a:gdLst/>
            <a:ahLst/>
            <a:cxnLst/>
            <a:rect r="r" b="b" t="t" l="l"/>
            <a:pathLst>
              <a:path h="1597382" w="5663446">
                <a:moveTo>
                  <a:pt x="0" y="0"/>
                </a:moveTo>
                <a:lnTo>
                  <a:pt x="5663446" y="0"/>
                </a:lnTo>
                <a:lnTo>
                  <a:pt x="5663446" y="1597382"/>
                </a:lnTo>
                <a:lnTo>
                  <a:pt x="0" y="1597382"/>
                </a:lnTo>
                <a:lnTo>
                  <a:pt x="0" y="0"/>
                </a:lnTo>
                <a:close/>
              </a:path>
            </a:pathLst>
          </a:custGeom>
          <a:blipFill>
            <a:blip r:embed="rId2"/>
            <a:stretch>
              <a:fillRect l="0" t="0" r="0" b="0"/>
            </a:stretch>
          </a:blipFill>
        </p:spPr>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667230" y="3323523"/>
            <a:ext cx="16953540" cy="3258820"/>
          </a:xfrm>
          <a:prstGeom prst="rect">
            <a:avLst/>
          </a:prstGeom>
        </p:spPr>
        <p:txBody>
          <a:bodyPr anchor="t" rtlCol="false" tIns="0" lIns="0" bIns="0" rIns="0">
            <a:spAutoFit/>
          </a:bodyPr>
          <a:lstStyle/>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Mục tiêu của Actor</a:t>
            </a:r>
            <a:r>
              <a:rPr lang="en-US" sz="3699">
                <a:solidFill>
                  <a:srgbClr val="000000"/>
                </a:solidFill>
                <a:latin typeface="Noto Sans"/>
                <a:ea typeface="Noto Sans"/>
                <a:cs typeface="Noto Sans"/>
                <a:sym typeface="Noto Sans"/>
              </a:rPr>
              <a:t> là tối đa hóa giá trị kỳ vọng U(θ), tức là cải thiện chính sách sao cho phần thưởng kỳ vọng là cao nhất.</a:t>
            </a:r>
          </a:p>
          <a:p>
            <a:pPr algn="l" marL="798829" indent="-399415" lvl="1">
              <a:lnSpc>
                <a:spcPts val="5179"/>
              </a:lnSpc>
              <a:buFont typeface="Arial"/>
              <a:buChar char="•"/>
            </a:pPr>
            <a:r>
              <a:rPr lang="en-US" sz="3699">
                <a:solidFill>
                  <a:srgbClr val="000000"/>
                </a:solidFill>
                <a:latin typeface="Noto Sans"/>
                <a:ea typeface="Noto Sans"/>
                <a:cs typeface="Noto Sans"/>
                <a:sym typeface="Noto Sans"/>
              </a:rPr>
              <a:t>Với hàm giá trị kỳ vọng U(θ) là một hàm mục tiêu đại diện cho phần thưởng mà Actor có thể kỳ vọng nhận được từ việc thực hiện các hành động theo chính sách πθ.</a:t>
            </a:r>
          </a:p>
        </p:txBody>
      </p:sp>
      <p:sp>
        <p:nvSpPr>
          <p:cNvPr name="TextBox 3" id="3"/>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
        <p:nvSpPr>
          <p:cNvPr name="Freeform 4" id="4"/>
          <p:cNvSpPr/>
          <p:nvPr/>
        </p:nvSpPr>
        <p:spPr>
          <a:xfrm flipH="false" flipV="false" rot="0">
            <a:off x="6754394" y="6913344"/>
            <a:ext cx="4779212" cy="1458988"/>
          </a:xfrm>
          <a:custGeom>
            <a:avLst/>
            <a:gdLst/>
            <a:ahLst/>
            <a:cxnLst/>
            <a:rect r="r" b="b" t="t" l="l"/>
            <a:pathLst>
              <a:path h="1458988" w="4779212">
                <a:moveTo>
                  <a:pt x="0" y="0"/>
                </a:moveTo>
                <a:lnTo>
                  <a:pt x="4779212" y="0"/>
                </a:lnTo>
                <a:lnTo>
                  <a:pt x="4779212" y="1458989"/>
                </a:lnTo>
                <a:lnTo>
                  <a:pt x="0" y="1458989"/>
                </a:lnTo>
                <a:lnTo>
                  <a:pt x="0" y="0"/>
                </a:lnTo>
                <a:close/>
              </a:path>
            </a:pathLst>
          </a:custGeom>
          <a:blipFill>
            <a:blip r:embed="rId2"/>
            <a:stretch>
              <a:fillRect l="0" t="0" r="0" b="-4184"/>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21866" y="1372256"/>
            <a:ext cx="4244267" cy="1295682"/>
          </a:xfrm>
          <a:custGeom>
            <a:avLst/>
            <a:gdLst/>
            <a:ahLst/>
            <a:cxnLst/>
            <a:rect r="r" b="b" t="t" l="l"/>
            <a:pathLst>
              <a:path h="1295682" w="4244267">
                <a:moveTo>
                  <a:pt x="0" y="0"/>
                </a:moveTo>
                <a:lnTo>
                  <a:pt x="4244268" y="0"/>
                </a:lnTo>
                <a:lnTo>
                  <a:pt x="4244268" y="1295682"/>
                </a:lnTo>
                <a:lnTo>
                  <a:pt x="0" y="1295682"/>
                </a:lnTo>
                <a:lnTo>
                  <a:pt x="0" y="0"/>
                </a:lnTo>
                <a:close/>
              </a:path>
            </a:pathLst>
          </a:custGeom>
          <a:blipFill>
            <a:blip r:embed="rId2"/>
            <a:stretch>
              <a:fillRect l="0" t="0" r="0" b="-4184"/>
            </a:stretch>
          </a:blipFill>
        </p:spPr>
      </p:sp>
      <p:sp>
        <p:nvSpPr>
          <p:cNvPr name="TextBox 3" id="3"/>
          <p:cNvSpPr txBox="true"/>
          <p:nvPr/>
        </p:nvSpPr>
        <p:spPr>
          <a:xfrm rot="0">
            <a:off x="1028700" y="2944163"/>
            <a:ext cx="16953540" cy="7202170"/>
          </a:xfrm>
          <a:prstGeom prst="rect">
            <a:avLst/>
          </a:prstGeom>
        </p:spPr>
        <p:txBody>
          <a:bodyPr anchor="t" rtlCol="false" tIns="0" lIns="0" bIns="0" rIns="0">
            <a:spAutoFit/>
          </a:bodyPr>
          <a:lstStyle/>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E: </a:t>
            </a:r>
            <a:r>
              <a:rPr lang="en-US" sz="3699">
                <a:solidFill>
                  <a:srgbClr val="000000"/>
                </a:solidFill>
                <a:latin typeface="Noto Sans"/>
                <a:ea typeface="Noto Sans"/>
                <a:cs typeface="Noto Sans"/>
                <a:sym typeface="Noto Sans"/>
              </a:rPr>
              <a:t>là giá trị kỳ vọng (trung bình) của tổng các phần thưởng</a:t>
            </a:r>
          </a:p>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R</a:t>
            </a:r>
            <a:r>
              <a:rPr lang="en-US" sz="3699">
                <a:solidFill>
                  <a:srgbClr val="000000"/>
                </a:solidFill>
                <a:latin typeface="Noto Sans"/>
                <a:ea typeface="Noto Sans"/>
                <a:cs typeface="Noto Sans"/>
                <a:sym typeface="Noto Sans"/>
              </a:rPr>
              <a:t>: Là tổng phần thưởng nhận được từ môi trường khi thực hiện các hành động theo chính sách πθ</a:t>
            </a:r>
          </a:p>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y: </a:t>
            </a:r>
            <a:r>
              <a:rPr lang="en-US" sz="3699">
                <a:solidFill>
                  <a:srgbClr val="000000"/>
                </a:solidFill>
                <a:latin typeface="Noto Sans"/>
                <a:ea typeface="Noto Sans"/>
                <a:cs typeface="Noto Sans"/>
                <a:sym typeface="Noto Sans"/>
              </a:rPr>
              <a:t>·Là yếu tố giảm dần (discount factor), điều chỉnh trọng số của phần thưởng trong tương lai.</a:t>
            </a:r>
          </a:p>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rt: </a:t>
            </a:r>
            <a:r>
              <a:rPr lang="en-US" sz="3699">
                <a:solidFill>
                  <a:srgbClr val="000000"/>
                </a:solidFill>
                <a:latin typeface="Noto Sans"/>
                <a:ea typeface="Noto Sans"/>
                <a:cs typeface="Noto Sans"/>
                <a:sym typeface="Noto Sans"/>
              </a:rPr>
              <a:t>Phần thưởng nhận được tại thời điểm t.</a:t>
            </a:r>
          </a:p>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T: </a:t>
            </a:r>
            <a:r>
              <a:rPr lang="en-US" sz="3699">
                <a:solidFill>
                  <a:srgbClr val="000000"/>
                </a:solidFill>
                <a:latin typeface="Noto Sans"/>
                <a:ea typeface="Noto Sans"/>
                <a:cs typeface="Noto Sans"/>
                <a:sym typeface="Noto Sans"/>
              </a:rPr>
              <a:t>Thời gian kết thúc (hoặc số bước trong một episode)</a:t>
            </a:r>
          </a:p>
          <a:p>
            <a:pPr algn="l">
              <a:lnSpc>
                <a:spcPts val="5179"/>
              </a:lnSpc>
            </a:pPr>
            <a:r>
              <a:rPr lang="en-US" sz="3699">
                <a:solidFill>
                  <a:srgbClr val="000000"/>
                </a:solidFill>
                <a:latin typeface="Noto Sans"/>
                <a:ea typeface="Noto Sans"/>
                <a:cs typeface="Noto Sans"/>
                <a:sym typeface="Noto Sans"/>
              </a:rPr>
              <a:t>--&gt; Tuy nhiên, việc tính trực tiếp giá trị này qua toàn bộ các bước thời gian t là không khả thi trong thực tế khi làm việc với các hệ thống phức tạp hoặc không gian trạng thái lớn nên ta sử dụng các phương pháp xấp xỉ (Monte Carlo, Temporal-Difference,...) để ước lượng giá trị đó.</a:t>
            </a:r>
          </a:p>
        </p:txBody>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991478" y="7536792"/>
            <a:ext cx="6305043" cy="1272757"/>
          </a:xfrm>
          <a:custGeom>
            <a:avLst/>
            <a:gdLst/>
            <a:ahLst/>
            <a:cxnLst/>
            <a:rect r="r" b="b" t="t" l="l"/>
            <a:pathLst>
              <a:path h="1272757" w="6305043">
                <a:moveTo>
                  <a:pt x="0" y="0"/>
                </a:moveTo>
                <a:lnTo>
                  <a:pt x="6305044" y="0"/>
                </a:lnTo>
                <a:lnTo>
                  <a:pt x="6305044" y="1272757"/>
                </a:lnTo>
                <a:lnTo>
                  <a:pt x="0" y="1272757"/>
                </a:lnTo>
                <a:lnTo>
                  <a:pt x="0" y="0"/>
                </a:lnTo>
                <a:close/>
              </a:path>
            </a:pathLst>
          </a:custGeom>
          <a:blipFill>
            <a:blip r:embed="rId2"/>
            <a:stretch>
              <a:fillRect l="0" t="0" r="0" b="0"/>
            </a:stretch>
          </a:blipFill>
        </p:spPr>
      </p:sp>
      <p:sp>
        <p:nvSpPr>
          <p:cNvPr name="TextBox 3" id="3"/>
          <p:cNvSpPr txBox="true"/>
          <p:nvPr/>
        </p:nvSpPr>
        <p:spPr>
          <a:xfrm rot="0">
            <a:off x="589963" y="1299822"/>
            <a:ext cx="16953540" cy="1944370"/>
          </a:xfrm>
          <a:prstGeom prst="rect">
            <a:avLst/>
          </a:prstGeom>
        </p:spPr>
        <p:txBody>
          <a:bodyPr anchor="t" rtlCol="false" tIns="0" lIns="0" bIns="0" rIns="0">
            <a:spAutoFit/>
          </a:bodyPr>
          <a:lstStyle/>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Khái niệm Critic: </a:t>
            </a:r>
            <a:r>
              <a:rPr lang="en-US" sz="3699">
                <a:solidFill>
                  <a:srgbClr val="000000"/>
                </a:solidFill>
                <a:latin typeface="Noto Sans"/>
                <a:ea typeface="Noto Sans"/>
                <a:cs typeface="Noto Sans"/>
                <a:sym typeface="Noto Sans"/>
              </a:rPr>
              <a:t>là thành phần đảm nhận vai trò đánh giá chất lượng của các hành động do Actor thực hiện. Cụ thể, Critic ước lượng các đại lượng quan trọng sau, được tham số hóa bởi 𝜙</a:t>
            </a:r>
          </a:p>
        </p:txBody>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
        <p:nvSpPr>
          <p:cNvPr name="TextBox 5" id="5"/>
          <p:cNvSpPr txBox="true"/>
          <p:nvPr/>
        </p:nvSpPr>
        <p:spPr>
          <a:xfrm rot="0">
            <a:off x="1028700" y="3510892"/>
            <a:ext cx="16514802" cy="3692525"/>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Hàm giá trị trạng thái</a:t>
            </a:r>
            <a:r>
              <a:rPr lang="en-US" sz="3500">
                <a:solidFill>
                  <a:srgbClr val="000000"/>
                </a:solidFill>
                <a:latin typeface="Noto Sans"/>
                <a:ea typeface="Noto Sans"/>
                <a:cs typeface="Noto Sans"/>
                <a:sym typeface="Noto Sans"/>
              </a:rPr>
              <a:t> </a:t>
            </a:r>
            <a:r>
              <a:rPr lang="en-US" b="true" sz="3500">
                <a:solidFill>
                  <a:srgbClr val="000000"/>
                </a:solidFill>
                <a:latin typeface="Noto Sans Bold"/>
                <a:ea typeface="Noto Sans Bold"/>
                <a:cs typeface="Noto Sans Bold"/>
                <a:sym typeface="Noto Sans Bold"/>
              </a:rPr>
              <a:t>V(s)</a:t>
            </a:r>
            <a:r>
              <a:rPr lang="en-US" sz="3500">
                <a:solidFill>
                  <a:srgbClr val="000000"/>
                </a:solidFill>
                <a:latin typeface="Noto Sans"/>
                <a:ea typeface="Noto Sans"/>
                <a:cs typeface="Noto Sans"/>
                <a:sym typeface="Noto Sans"/>
              </a:rPr>
              <a:t>: Đại diện cho giá trị kỳ cọng khi thực hiện hành động a tại trạng thái s và tiếp tục theo chính sách hiện tại.</a:t>
            </a:r>
          </a:p>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Hàm giá trị hành động Q(s, a)</a:t>
            </a:r>
            <a:r>
              <a:rPr lang="en-US" sz="3500">
                <a:solidFill>
                  <a:srgbClr val="000000"/>
                </a:solidFill>
                <a:latin typeface="Noto Sans"/>
                <a:ea typeface="Noto Sans"/>
                <a:cs typeface="Noto Sans"/>
                <a:sym typeface="Noto Sans"/>
              </a:rPr>
              <a:t> : Đại diện cho giá trị kỳ vọng khi thực hiện hành động a tại trạng thái s và tiếp tục theo chính sách hiện tại.</a:t>
            </a:r>
          </a:p>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Hàm lợi thế A(s, a)</a:t>
            </a:r>
            <a:r>
              <a:rPr lang="en-US" sz="3500">
                <a:solidFill>
                  <a:srgbClr val="000000"/>
                </a:solidFill>
                <a:latin typeface="Noto Sans"/>
                <a:ea typeface="Noto Sans"/>
                <a:cs typeface="Noto Sans"/>
                <a:sym typeface="Noto Sans"/>
              </a:rPr>
              <a:t> : Đo lường lợi ích tương đối của hành động a tại trạng thái s so với giá trị trung bình của trạng thái s</a:t>
            </a:r>
          </a:p>
        </p:txBody>
      </p:sp>
    </p:spTree>
  </p:cSld>
  <p:clrMapOvr>
    <a:masterClrMapping/>
  </p:clrMapOvr>
</p:sld>
</file>

<file path=ppt/slides/slide16.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89963" y="2041979"/>
            <a:ext cx="16953540" cy="4573270"/>
          </a:xfrm>
          <a:prstGeom prst="rect">
            <a:avLst/>
          </a:prstGeom>
        </p:spPr>
        <p:txBody>
          <a:bodyPr anchor="t" rtlCol="false" tIns="0" lIns="0" bIns="0" rIns="0">
            <a:spAutoFit/>
          </a:bodyPr>
          <a:lstStyle/>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Mối quan hệ giữa Actor và Critic: </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 </a:t>
            </a:r>
            <a:r>
              <a:rPr lang="en-US" b="true" sz="3699">
                <a:solidFill>
                  <a:srgbClr val="000000"/>
                </a:solidFill>
                <a:latin typeface="Noto Sans Bold"/>
                <a:ea typeface="Noto Sans Bold"/>
                <a:cs typeface="Noto Sans Bold"/>
                <a:sym typeface="Noto Sans Bold"/>
              </a:rPr>
              <a:t>Actor phụ thuộc vào Critic</a:t>
            </a:r>
            <a:r>
              <a:rPr lang="en-US" sz="3699">
                <a:solidFill>
                  <a:srgbClr val="000000"/>
                </a:solidFill>
                <a:latin typeface="Noto Sans"/>
                <a:ea typeface="Noto Sans"/>
                <a:cs typeface="Noto Sans"/>
                <a:sym typeface="Noto Sans"/>
              </a:rPr>
              <a:t>: Critic đánh giá các hành động được Actor thực hiện. Dựa trên đánh giá của Critic, Actor sẽ điều chỉnh chính sách πθ để cải thiện xác suất chọn các hành động tốt hơn trong tương lai.</a:t>
            </a:r>
          </a:p>
          <a:p>
            <a:pPr algn="l" marL="1597659" indent="-532553" lvl="2">
              <a:lnSpc>
                <a:spcPts val="5179"/>
              </a:lnSpc>
              <a:buFont typeface="Arial"/>
              <a:buChar char="⚬"/>
            </a:pPr>
            <a:r>
              <a:rPr lang="en-US" b="true" sz="3699">
                <a:solidFill>
                  <a:srgbClr val="000000"/>
                </a:solidFill>
                <a:latin typeface="Noto Sans Bold"/>
                <a:ea typeface="Noto Sans Bold"/>
                <a:cs typeface="Noto Sans Bold"/>
                <a:sym typeface="Noto Sans Bold"/>
              </a:rPr>
              <a:t>Critic phụ thuộc vào Actor</a:t>
            </a:r>
            <a:r>
              <a:rPr lang="en-US" sz="3699">
                <a:solidFill>
                  <a:srgbClr val="000000"/>
                </a:solidFill>
                <a:latin typeface="Noto Sans"/>
                <a:ea typeface="Noto Sans"/>
                <a:cs typeface="Noto Sans"/>
                <a:sym typeface="Noto Sans"/>
              </a:rPr>
              <a:t>: Critic cần các hành động từ Actor để đánh giá và học cách ước lượng giá trị trạng thái hoặc hành động.</a:t>
            </a:r>
          </a:p>
        </p:txBody>
      </p:sp>
      <p:sp>
        <p:nvSpPr>
          <p:cNvPr name="TextBox 3" id="3"/>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89963" y="1310912"/>
            <a:ext cx="16953540" cy="6835140"/>
          </a:xfrm>
          <a:prstGeom prst="rect">
            <a:avLst/>
          </a:prstGeom>
        </p:spPr>
        <p:txBody>
          <a:bodyPr anchor="t" rtlCol="false" tIns="0" lIns="0" bIns="0" rIns="0">
            <a:spAutoFit/>
          </a:bodyPr>
          <a:lstStyle/>
          <a:p>
            <a:pPr algn="l" marL="842008" indent="-421004" lvl="1">
              <a:lnSpc>
                <a:spcPts val="5459"/>
              </a:lnSpc>
              <a:buFont typeface="Arial"/>
              <a:buChar char="•"/>
            </a:pPr>
            <a:r>
              <a:rPr lang="en-US" b="true" sz="3899">
                <a:solidFill>
                  <a:srgbClr val="000000"/>
                </a:solidFill>
                <a:latin typeface="Noto Sans Bold"/>
                <a:ea typeface="Noto Sans Bold"/>
                <a:cs typeface="Noto Sans Bold"/>
                <a:sym typeface="Noto Sans Bold"/>
              </a:rPr>
              <a:t>Cơ chế hoạt động của Actor-Critic: Các bước hoạt động</a:t>
            </a:r>
          </a:p>
          <a:p>
            <a:pPr algn="l" marL="1684017" indent="-561339" lvl="2">
              <a:lnSpc>
                <a:spcPts val="5459"/>
              </a:lnSpc>
              <a:buFont typeface="Arial"/>
              <a:buChar char="⚬"/>
            </a:pPr>
            <a:r>
              <a:rPr lang="en-US" b="true" sz="3899">
                <a:solidFill>
                  <a:srgbClr val="000000"/>
                </a:solidFill>
                <a:latin typeface="Noto Sans Bold"/>
                <a:ea typeface="Noto Sans Bold"/>
                <a:cs typeface="Noto Sans Bold"/>
                <a:sym typeface="Noto Sans Bold"/>
              </a:rPr>
              <a:t>Bước 1: </a:t>
            </a:r>
            <a:r>
              <a:rPr lang="en-US" sz="3899">
                <a:solidFill>
                  <a:srgbClr val="000000"/>
                </a:solidFill>
                <a:latin typeface="Noto Sans"/>
                <a:ea typeface="Noto Sans"/>
                <a:cs typeface="Noto Sans"/>
                <a:sym typeface="Noto Sans"/>
              </a:rPr>
              <a:t>Khởi tạo với các tham số ban đầu cho </a:t>
            </a:r>
            <a:r>
              <a:rPr lang="en-US" b="true" sz="3899">
                <a:solidFill>
                  <a:srgbClr val="000000"/>
                </a:solidFill>
                <a:latin typeface="Noto Sans Bold"/>
                <a:ea typeface="Noto Sans Bold"/>
                <a:cs typeface="Noto Sans Bold"/>
                <a:sym typeface="Noto Sans Bold"/>
              </a:rPr>
              <a:t>Actor (θ) </a:t>
            </a:r>
            <a:r>
              <a:rPr lang="en-US" sz="3899">
                <a:solidFill>
                  <a:srgbClr val="000000"/>
                </a:solidFill>
                <a:latin typeface="Noto Sans"/>
                <a:ea typeface="Noto Sans"/>
                <a:cs typeface="Noto Sans"/>
                <a:sym typeface="Noto Sans"/>
              </a:rPr>
              <a:t>và </a:t>
            </a:r>
            <a:r>
              <a:rPr lang="en-US" b="true" sz="3899">
                <a:solidFill>
                  <a:srgbClr val="000000"/>
                </a:solidFill>
                <a:latin typeface="Noto Sans Bold"/>
                <a:ea typeface="Noto Sans Bold"/>
                <a:cs typeface="Noto Sans Bold"/>
                <a:sym typeface="Noto Sans Bold"/>
              </a:rPr>
              <a:t>Critic (ϕ)</a:t>
            </a:r>
            <a:r>
              <a:rPr lang="en-US" sz="3899">
                <a:solidFill>
                  <a:srgbClr val="000000"/>
                </a:solidFill>
                <a:latin typeface="Noto Sans"/>
                <a:ea typeface="Noto Sans"/>
                <a:cs typeface="Noto Sans"/>
                <a:sym typeface="Noto Sans"/>
              </a:rPr>
              <a:t>.</a:t>
            </a:r>
          </a:p>
          <a:p>
            <a:pPr algn="l" marL="1684017" indent="-561339" lvl="2">
              <a:lnSpc>
                <a:spcPts val="5459"/>
              </a:lnSpc>
              <a:buFont typeface="Arial"/>
              <a:buChar char="⚬"/>
            </a:pPr>
            <a:r>
              <a:rPr lang="en-US" b="true" sz="3899">
                <a:solidFill>
                  <a:srgbClr val="000000"/>
                </a:solidFill>
                <a:latin typeface="Noto Sans Bold"/>
                <a:ea typeface="Noto Sans Bold"/>
                <a:cs typeface="Noto Sans Bold"/>
                <a:sym typeface="Noto Sans Bold"/>
              </a:rPr>
              <a:t>Bước 2: </a:t>
            </a:r>
            <a:r>
              <a:rPr lang="en-US" sz="3899">
                <a:solidFill>
                  <a:srgbClr val="000000"/>
                </a:solidFill>
                <a:latin typeface="Noto Sans"/>
                <a:ea typeface="Noto Sans"/>
                <a:cs typeface="Noto Sans"/>
                <a:sym typeface="Noto Sans"/>
              </a:rPr>
              <a:t>Thực hiện các rollout trajectories từ trạng thái ban đầu, sử dụng chính sách hiện tại πθ​ để thu thập dữ liệu (các trạng thái s, hành động a, và phần thưởng r)</a:t>
            </a:r>
          </a:p>
          <a:p>
            <a:pPr algn="l" marL="1684017" indent="-561339" lvl="2">
              <a:lnSpc>
                <a:spcPts val="5459"/>
              </a:lnSpc>
              <a:buFont typeface="Arial"/>
              <a:buChar char="⚬"/>
            </a:pPr>
            <a:r>
              <a:rPr lang="en-US" b="true" sz="3899">
                <a:solidFill>
                  <a:srgbClr val="000000"/>
                </a:solidFill>
                <a:latin typeface="Noto Sans Bold"/>
                <a:ea typeface="Noto Sans Bold"/>
                <a:cs typeface="Noto Sans Bold"/>
                <a:sym typeface="Noto Sans Bold"/>
              </a:rPr>
              <a:t>Bước 3: </a:t>
            </a:r>
            <a:r>
              <a:rPr lang="en-US" sz="3899">
                <a:solidFill>
                  <a:srgbClr val="000000"/>
                </a:solidFill>
                <a:latin typeface="Noto Sans"/>
                <a:ea typeface="Noto Sans"/>
                <a:cs typeface="Noto Sans"/>
                <a:sym typeface="Noto Sans"/>
              </a:rPr>
              <a:t>Critic ước lượng giá trị của trạng thái hiện tại s và trạng thái mới s′. Bằng cách cập nhật tham số ϕ theo hướng gradient descent để giảm thiểu hàm mất mát: </a:t>
            </a:r>
          </a:p>
          <a:p>
            <a:pPr algn="l">
              <a:lnSpc>
                <a:spcPts val="5459"/>
              </a:lnSpc>
            </a:pPr>
          </a:p>
        </p:txBody>
      </p:sp>
      <p:sp>
        <p:nvSpPr>
          <p:cNvPr name="Freeform 3" id="3"/>
          <p:cNvSpPr/>
          <p:nvPr/>
        </p:nvSpPr>
        <p:spPr>
          <a:xfrm flipH="false" flipV="false" rot="0">
            <a:off x="11037055" y="6852525"/>
            <a:ext cx="2936624" cy="786596"/>
          </a:xfrm>
          <a:custGeom>
            <a:avLst/>
            <a:gdLst/>
            <a:ahLst/>
            <a:cxnLst/>
            <a:rect r="r" b="b" t="t" l="l"/>
            <a:pathLst>
              <a:path h="786596" w="2936624">
                <a:moveTo>
                  <a:pt x="0" y="0"/>
                </a:moveTo>
                <a:lnTo>
                  <a:pt x="2936624" y="0"/>
                </a:lnTo>
                <a:lnTo>
                  <a:pt x="2936624" y="786596"/>
                </a:lnTo>
                <a:lnTo>
                  <a:pt x="0" y="786596"/>
                </a:lnTo>
                <a:lnTo>
                  <a:pt x="0" y="0"/>
                </a:lnTo>
                <a:close/>
              </a:path>
            </a:pathLst>
          </a:custGeom>
          <a:blipFill>
            <a:blip r:embed="rId2"/>
            <a:stretch>
              <a:fillRect l="0" t="0" r="0" b="0"/>
            </a:stretch>
          </a:blipFill>
        </p:spPr>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468003" y="4136791"/>
            <a:ext cx="2991172" cy="724570"/>
          </a:xfrm>
          <a:custGeom>
            <a:avLst/>
            <a:gdLst/>
            <a:ahLst/>
            <a:cxnLst/>
            <a:rect r="r" b="b" t="t" l="l"/>
            <a:pathLst>
              <a:path h="724570" w="2991172">
                <a:moveTo>
                  <a:pt x="0" y="0"/>
                </a:moveTo>
                <a:lnTo>
                  <a:pt x="2991172" y="0"/>
                </a:lnTo>
                <a:lnTo>
                  <a:pt x="2991172" y="724570"/>
                </a:lnTo>
                <a:lnTo>
                  <a:pt x="0" y="724570"/>
                </a:lnTo>
                <a:lnTo>
                  <a:pt x="0" y="0"/>
                </a:lnTo>
                <a:close/>
              </a:path>
            </a:pathLst>
          </a:custGeom>
          <a:blipFill>
            <a:blip r:embed="rId2"/>
            <a:stretch>
              <a:fillRect l="0" t="0" r="0" b="0"/>
            </a:stretch>
          </a:blipFill>
        </p:spPr>
      </p:sp>
      <p:sp>
        <p:nvSpPr>
          <p:cNvPr name="TextBox 3" id="3"/>
          <p:cNvSpPr txBox="true"/>
          <p:nvPr/>
        </p:nvSpPr>
        <p:spPr>
          <a:xfrm rot="0">
            <a:off x="589963" y="1310912"/>
            <a:ext cx="16953540" cy="6835140"/>
          </a:xfrm>
          <a:prstGeom prst="rect">
            <a:avLst/>
          </a:prstGeom>
        </p:spPr>
        <p:txBody>
          <a:bodyPr anchor="t" rtlCol="false" tIns="0" lIns="0" bIns="0" rIns="0">
            <a:spAutoFit/>
          </a:bodyPr>
          <a:lstStyle/>
          <a:p>
            <a:pPr algn="l" marL="842008" indent="-421004" lvl="1">
              <a:lnSpc>
                <a:spcPts val="5459"/>
              </a:lnSpc>
              <a:buFont typeface="Arial"/>
              <a:buChar char="•"/>
            </a:pPr>
            <a:r>
              <a:rPr lang="en-US" b="true" sz="3899">
                <a:solidFill>
                  <a:srgbClr val="000000"/>
                </a:solidFill>
                <a:latin typeface="Noto Sans Bold"/>
                <a:ea typeface="Noto Sans Bold"/>
                <a:cs typeface="Noto Sans Bold"/>
                <a:sym typeface="Noto Sans Bold"/>
              </a:rPr>
              <a:t>Cơ chế hoạt động của Actor-Critic: Các bước hoạt động</a:t>
            </a:r>
          </a:p>
          <a:p>
            <a:pPr algn="l" marL="1684017" indent="-561339" lvl="2">
              <a:lnSpc>
                <a:spcPts val="5459"/>
              </a:lnSpc>
              <a:buFont typeface="Arial"/>
              <a:buChar char="⚬"/>
            </a:pPr>
            <a:r>
              <a:rPr lang="en-US" b="true" sz="3899">
                <a:solidFill>
                  <a:srgbClr val="000000"/>
                </a:solidFill>
                <a:latin typeface="Noto Sans Bold"/>
                <a:ea typeface="Noto Sans Bold"/>
                <a:cs typeface="Noto Sans Bold"/>
                <a:sym typeface="Noto Sans Bold"/>
              </a:rPr>
              <a:t>Bước 4: </a:t>
            </a:r>
            <a:r>
              <a:rPr lang="en-US" sz="3899">
                <a:solidFill>
                  <a:srgbClr val="000000"/>
                </a:solidFill>
                <a:latin typeface="Noto Sans"/>
                <a:ea typeface="Noto Sans"/>
                <a:cs typeface="Noto Sans"/>
                <a:sym typeface="Noto Sans"/>
              </a:rPr>
              <a:t>Actor sử dụng thông tin từ Critic để cập nhật chính sách. Bằng cách sử dụng gradient của hàm mục tiêu, thường là dựa trên hàm lợi ích hoặc hàm giá trị hành động để cập nhật tham số θ theo hướng gradient ascent: </a:t>
            </a:r>
          </a:p>
          <a:p>
            <a:pPr algn="l" marL="1684017" indent="-561339" lvl="2">
              <a:lnSpc>
                <a:spcPts val="5459"/>
              </a:lnSpc>
              <a:buFont typeface="Arial"/>
              <a:buChar char="⚬"/>
            </a:pPr>
            <a:r>
              <a:rPr lang="en-US" b="true" sz="3899">
                <a:solidFill>
                  <a:srgbClr val="000000"/>
                </a:solidFill>
                <a:latin typeface="Noto Sans Bold"/>
                <a:ea typeface="Noto Sans Bold"/>
                <a:cs typeface="Noto Sans Bold"/>
                <a:sym typeface="Noto Sans Bold"/>
              </a:rPr>
              <a:t>Bước 5:</a:t>
            </a:r>
            <a:r>
              <a:rPr lang="en-US" sz="3899">
                <a:solidFill>
                  <a:srgbClr val="000000"/>
                </a:solidFill>
                <a:latin typeface="Noto Sans"/>
                <a:ea typeface="Noto Sans"/>
                <a:cs typeface="Noto Sans"/>
                <a:sym typeface="Noto Sans"/>
              </a:rPr>
              <a:t> Lặp lại các bước trên cho đến khi hội tụ (Các tham số không thay đổi nhiều giữa các lần cập nhật, cho thấy mô hình đã đạt được hiệu suất tối ưu) hoặc đạt được số lần lặp tối đa (Đạt đến số lần lặp đã định trước, nhằm tránh việc chạy quá lâu mà không đạt được cải thiện đáng kể).</a:t>
            </a:r>
          </a:p>
        </p:txBody>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44498" y="3626757"/>
            <a:ext cx="9044616" cy="6457549"/>
          </a:xfrm>
          <a:custGeom>
            <a:avLst/>
            <a:gdLst/>
            <a:ahLst/>
            <a:cxnLst/>
            <a:rect r="r" b="b" t="t" l="l"/>
            <a:pathLst>
              <a:path h="6457549" w="9044616">
                <a:moveTo>
                  <a:pt x="0" y="0"/>
                </a:moveTo>
                <a:lnTo>
                  <a:pt x="9044615" y="0"/>
                </a:lnTo>
                <a:lnTo>
                  <a:pt x="9044615" y="6457549"/>
                </a:lnTo>
                <a:lnTo>
                  <a:pt x="0" y="6457549"/>
                </a:lnTo>
                <a:lnTo>
                  <a:pt x="0" y="0"/>
                </a:lnTo>
                <a:close/>
              </a:path>
            </a:pathLst>
          </a:custGeom>
          <a:blipFill>
            <a:blip r:embed="rId2"/>
            <a:stretch>
              <a:fillRect l="0" t="-1648" r="0" b="-1648"/>
            </a:stretch>
          </a:blipFill>
        </p:spPr>
      </p:sp>
      <p:sp>
        <p:nvSpPr>
          <p:cNvPr name="Freeform 3" id="3"/>
          <p:cNvSpPr/>
          <p:nvPr/>
        </p:nvSpPr>
        <p:spPr>
          <a:xfrm flipH="false" flipV="false" rot="0">
            <a:off x="9948004" y="4893958"/>
            <a:ext cx="7973188" cy="3923147"/>
          </a:xfrm>
          <a:custGeom>
            <a:avLst/>
            <a:gdLst/>
            <a:ahLst/>
            <a:cxnLst/>
            <a:rect r="r" b="b" t="t" l="l"/>
            <a:pathLst>
              <a:path h="3923147" w="7973188">
                <a:moveTo>
                  <a:pt x="0" y="0"/>
                </a:moveTo>
                <a:lnTo>
                  <a:pt x="7973188" y="0"/>
                </a:lnTo>
                <a:lnTo>
                  <a:pt x="7973188" y="3923147"/>
                </a:lnTo>
                <a:lnTo>
                  <a:pt x="0" y="3923147"/>
                </a:lnTo>
                <a:lnTo>
                  <a:pt x="0" y="0"/>
                </a:lnTo>
                <a:close/>
              </a:path>
            </a:pathLst>
          </a:custGeom>
          <a:blipFill>
            <a:blip r:embed="rId3"/>
            <a:stretch>
              <a:fillRect l="0" t="0" r="0" b="0"/>
            </a:stretch>
          </a:blipFill>
        </p:spPr>
      </p:sp>
      <p:sp>
        <p:nvSpPr>
          <p:cNvPr name="TextBox 4" id="4"/>
          <p:cNvSpPr txBox="true"/>
          <p:nvPr/>
        </p:nvSpPr>
        <p:spPr>
          <a:xfrm rot="0">
            <a:off x="589963" y="1320437"/>
            <a:ext cx="16953540" cy="1944370"/>
          </a:xfrm>
          <a:prstGeom prst="rect">
            <a:avLst/>
          </a:prstGeom>
        </p:spPr>
        <p:txBody>
          <a:bodyPr anchor="t" rtlCol="false" tIns="0" lIns="0" bIns="0" rIns="0">
            <a:spAutoFit/>
          </a:bodyPr>
          <a:lstStyle/>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Các công thức quan trọng trong Actor-Critic: Cập nhật Actor</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Quá trình cập nhật actor được thực hiện thông qua gradient ascent. Mục tiêu là tối đa hóa hàm giá trị kỳ vọng U(θ) với công thức</a:t>
            </a:r>
          </a:p>
        </p:txBody>
      </p:sp>
      <p:sp>
        <p:nvSpPr>
          <p:cNvPr name="TextBox 5" id="5"/>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5495" y="657204"/>
            <a:ext cx="16444937" cy="1906519"/>
            <a:chOff x="0" y="0"/>
            <a:chExt cx="5999157" cy="695503"/>
          </a:xfrm>
        </p:grpSpPr>
        <p:sp>
          <p:nvSpPr>
            <p:cNvPr name="Freeform 3" id="3"/>
            <p:cNvSpPr/>
            <p:nvPr/>
          </p:nvSpPr>
          <p:spPr>
            <a:xfrm flipH="false" flipV="false" rot="0">
              <a:off x="0" y="0"/>
              <a:ext cx="5999157" cy="695503"/>
            </a:xfrm>
            <a:custGeom>
              <a:avLst/>
              <a:gdLst/>
              <a:ahLst/>
              <a:cxnLst/>
              <a:rect r="r" b="b" t="t" l="l"/>
              <a:pathLst>
                <a:path h="695503" w="5999157">
                  <a:moveTo>
                    <a:pt x="0" y="0"/>
                  </a:moveTo>
                  <a:lnTo>
                    <a:pt x="5999157" y="0"/>
                  </a:lnTo>
                  <a:lnTo>
                    <a:pt x="5999157" y="695503"/>
                  </a:lnTo>
                  <a:lnTo>
                    <a:pt x="0" y="695503"/>
                  </a:lnTo>
                  <a:close/>
                </a:path>
              </a:pathLst>
            </a:custGeom>
            <a:solidFill>
              <a:srgbClr val="FFFFFF"/>
            </a:solidFill>
          </p:spPr>
        </p:sp>
      </p:grpSp>
      <p:sp>
        <p:nvSpPr>
          <p:cNvPr name="TextBox 4" id="4"/>
          <p:cNvSpPr txBox="true"/>
          <p:nvPr/>
        </p:nvSpPr>
        <p:spPr>
          <a:xfrm rot="0">
            <a:off x="2491067" y="924664"/>
            <a:ext cx="13265837" cy="1371600"/>
          </a:xfrm>
          <a:prstGeom prst="rect">
            <a:avLst/>
          </a:prstGeom>
        </p:spPr>
        <p:txBody>
          <a:bodyPr anchor="t" rtlCol="false" tIns="0" lIns="0" bIns="0" rIns="0">
            <a:spAutoFit/>
          </a:bodyPr>
          <a:lstStyle/>
          <a:p>
            <a:pPr algn="ctr">
              <a:lnSpc>
                <a:spcPts val="10800"/>
              </a:lnSpc>
            </a:pPr>
            <a:r>
              <a:rPr lang="en-US" b="true" sz="9000">
                <a:solidFill>
                  <a:srgbClr val="003EA8"/>
                </a:solidFill>
                <a:latin typeface="Muli Bold"/>
                <a:ea typeface="Muli Bold"/>
                <a:cs typeface="Muli Bold"/>
                <a:sym typeface="Muli Bold"/>
              </a:rPr>
              <a:t>Thành viên nhóm</a:t>
            </a:r>
          </a:p>
        </p:txBody>
      </p:sp>
      <p:grpSp>
        <p:nvGrpSpPr>
          <p:cNvPr name="Group 5" id="5"/>
          <p:cNvGrpSpPr/>
          <p:nvPr/>
        </p:nvGrpSpPr>
        <p:grpSpPr>
          <a:xfrm rot="0">
            <a:off x="7374448" y="9044945"/>
            <a:ext cx="3539104" cy="617207"/>
            <a:chOff x="0" y="0"/>
            <a:chExt cx="1291075" cy="225159"/>
          </a:xfrm>
        </p:grpSpPr>
        <p:sp>
          <p:nvSpPr>
            <p:cNvPr name="Freeform 6" id="6"/>
            <p:cNvSpPr/>
            <p:nvPr/>
          </p:nvSpPr>
          <p:spPr>
            <a:xfrm flipH="false" flipV="false" rot="0">
              <a:off x="0" y="0"/>
              <a:ext cx="1291075" cy="225159"/>
            </a:xfrm>
            <a:custGeom>
              <a:avLst/>
              <a:gdLst/>
              <a:ahLst/>
              <a:cxnLst/>
              <a:rect r="r" b="b" t="t" l="l"/>
              <a:pathLst>
                <a:path h="225159" w="1291075">
                  <a:moveTo>
                    <a:pt x="0" y="0"/>
                  </a:moveTo>
                  <a:lnTo>
                    <a:pt x="1291075" y="0"/>
                  </a:lnTo>
                  <a:lnTo>
                    <a:pt x="1291075" y="225159"/>
                  </a:lnTo>
                  <a:lnTo>
                    <a:pt x="0" y="225159"/>
                  </a:lnTo>
                  <a:close/>
                </a:path>
              </a:pathLst>
            </a:custGeom>
            <a:solidFill>
              <a:srgbClr val="FFFFFF"/>
            </a:solidFill>
          </p:spPr>
        </p:sp>
      </p:grpSp>
      <p:sp>
        <p:nvSpPr>
          <p:cNvPr name="Freeform 7" id="7"/>
          <p:cNvSpPr/>
          <p:nvPr/>
        </p:nvSpPr>
        <p:spPr>
          <a:xfrm flipH="true" flipV="false" rot="0">
            <a:off x="15484919" y="8123782"/>
            <a:ext cx="4585506" cy="1625770"/>
          </a:xfrm>
          <a:custGeom>
            <a:avLst/>
            <a:gdLst/>
            <a:ahLst/>
            <a:cxnLst/>
            <a:rect r="r" b="b" t="t" l="l"/>
            <a:pathLst>
              <a:path h="1625770" w="4585506">
                <a:moveTo>
                  <a:pt x="4585506" y="0"/>
                </a:moveTo>
                <a:lnTo>
                  <a:pt x="0" y="0"/>
                </a:lnTo>
                <a:lnTo>
                  <a:pt x="0" y="1625770"/>
                </a:lnTo>
                <a:lnTo>
                  <a:pt x="4585506" y="1625770"/>
                </a:lnTo>
                <a:lnTo>
                  <a:pt x="45855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094439" y="8445415"/>
            <a:ext cx="4585506" cy="1625770"/>
          </a:xfrm>
          <a:custGeom>
            <a:avLst/>
            <a:gdLst/>
            <a:ahLst/>
            <a:cxnLst/>
            <a:rect r="r" b="b" t="t" l="l"/>
            <a:pathLst>
              <a:path h="1625770" w="4585506">
                <a:moveTo>
                  <a:pt x="0" y="0"/>
                </a:moveTo>
                <a:lnTo>
                  <a:pt x="4585506" y="0"/>
                </a:lnTo>
                <a:lnTo>
                  <a:pt x="4585506" y="1625770"/>
                </a:lnTo>
                <a:lnTo>
                  <a:pt x="0" y="16257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8923192" y="-166829"/>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815400" y="3172842"/>
            <a:ext cx="10657200" cy="3672916"/>
            <a:chOff x="0" y="0"/>
            <a:chExt cx="14209600" cy="4897221"/>
          </a:xfrm>
        </p:grpSpPr>
        <p:sp>
          <p:nvSpPr>
            <p:cNvPr name="TextBox 11" id="11"/>
            <p:cNvSpPr txBox="true"/>
            <p:nvPr/>
          </p:nvSpPr>
          <p:spPr>
            <a:xfrm rot="0">
              <a:off x="0" y="-104775"/>
              <a:ext cx="9076419" cy="5001996"/>
            </a:xfrm>
            <a:prstGeom prst="rect">
              <a:avLst/>
            </a:prstGeom>
          </p:spPr>
          <p:txBody>
            <a:bodyPr anchor="t" rtlCol="false" tIns="0" lIns="0" bIns="0" rIns="0">
              <a:spAutoFit/>
            </a:bodyPr>
            <a:lstStyle/>
            <a:p>
              <a:pPr algn="just">
                <a:lnSpc>
                  <a:spcPts val="7555"/>
                </a:lnSpc>
              </a:pPr>
              <a:r>
                <a:rPr lang="en-US" sz="5397" b="true">
                  <a:solidFill>
                    <a:srgbClr val="003EA8"/>
                  </a:solidFill>
                  <a:latin typeface="Noto Sans Bold"/>
                  <a:ea typeface="Noto Sans Bold"/>
                  <a:cs typeface="Noto Sans Bold"/>
                  <a:sym typeface="Noto Sans Bold"/>
                </a:rPr>
                <a:t>La Hoài Nam           </a:t>
              </a:r>
            </a:p>
            <a:p>
              <a:pPr algn="just">
                <a:lnSpc>
                  <a:spcPts val="7555"/>
                </a:lnSpc>
              </a:pPr>
              <a:r>
                <a:rPr lang="en-US" sz="5397" b="true">
                  <a:solidFill>
                    <a:srgbClr val="003EA8"/>
                  </a:solidFill>
                  <a:latin typeface="Noto Sans Bold"/>
                  <a:ea typeface="Noto Sans Bold"/>
                  <a:cs typeface="Noto Sans Bold"/>
                  <a:sym typeface="Noto Sans Bold"/>
                </a:rPr>
                <a:t>Vương Thanh Linh   </a:t>
              </a:r>
            </a:p>
            <a:p>
              <a:pPr algn="just">
                <a:lnSpc>
                  <a:spcPts val="7555"/>
                </a:lnSpc>
              </a:pPr>
              <a:r>
                <a:rPr lang="en-US" sz="5397" b="true">
                  <a:solidFill>
                    <a:srgbClr val="003EA8"/>
                  </a:solidFill>
                  <a:latin typeface="Noto Sans Bold"/>
                  <a:ea typeface="Noto Sans Bold"/>
                  <a:cs typeface="Noto Sans Bold"/>
                  <a:sym typeface="Noto Sans Bold"/>
                </a:rPr>
                <a:t>Trần Lê Tứ         </a:t>
              </a:r>
            </a:p>
            <a:p>
              <a:pPr algn="just">
                <a:lnSpc>
                  <a:spcPts val="7555"/>
                </a:lnSpc>
                <a:spcBef>
                  <a:spcPct val="0"/>
                </a:spcBef>
              </a:pPr>
              <a:r>
                <a:rPr lang="en-US" b="true" sz="5397">
                  <a:solidFill>
                    <a:srgbClr val="003EA8"/>
                  </a:solidFill>
                  <a:latin typeface="Noto Sans Bold"/>
                  <a:ea typeface="Noto Sans Bold"/>
                  <a:cs typeface="Noto Sans Bold"/>
                  <a:sym typeface="Noto Sans Bold"/>
                </a:rPr>
                <a:t>Lê Trần Anh Quí      </a:t>
              </a:r>
            </a:p>
          </p:txBody>
        </p:sp>
        <p:sp>
          <p:nvSpPr>
            <p:cNvPr name="TextBox 12" id="12"/>
            <p:cNvSpPr txBox="true"/>
            <p:nvPr/>
          </p:nvSpPr>
          <p:spPr>
            <a:xfrm rot="0">
              <a:off x="10029236" y="-104775"/>
              <a:ext cx="4180364" cy="5001996"/>
            </a:xfrm>
            <a:prstGeom prst="rect">
              <a:avLst/>
            </a:prstGeom>
          </p:spPr>
          <p:txBody>
            <a:bodyPr anchor="t" rtlCol="false" tIns="0" lIns="0" bIns="0" rIns="0">
              <a:spAutoFit/>
            </a:bodyPr>
            <a:lstStyle/>
            <a:p>
              <a:pPr algn="just">
                <a:lnSpc>
                  <a:spcPts val="7555"/>
                </a:lnSpc>
              </a:pPr>
              <a:r>
                <a:rPr lang="en-US" sz="5397" b="true">
                  <a:solidFill>
                    <a:srgbClr val="003EA8"/>
                  </a:solidFill>
                  <a:latin typeface="Noto Sans Bold"/>
                  <a:ea typeface="Noto Sans Bold"/>
                  <a:cs typeface="Noto Sans Bold"/>
                  <a:sym typeface="Noto Sans Bold"/>
                </a:rPr>
                <a:t>20521629</a:t>
              </a:r>
            </a:p>
            <a:p>
              <a:pPr algn="just">
                <a:lnSpc>
                  <a:spcPts val="7555"/>
                </a:lnSpc>
              </a:pPr>
              <a:r>
                <a:rPr lang="en-US" sz="5397" b="true">
                  <a:solidFill>
                    <a:srgbClr val="003EA8"/>
                  </a:solidFill>
                  <a:latin typeface="Noto Sans Bold"/>
                  <a:ea typeface="Noto Sans Bold"/>
                  <a:cs typeface="Noto Sans Bold"/>
                  <a:sym typeface="Noto Sans Bold"/>
                </a:rPr>
                <a:t>21521082</a:t>
              </a:r>
            </a:p>
            <a:p>
              <a:pPr algn="just">
                <a:lnSpc>
                  <a:spcPts val="7555"/>
                </a:lnSpc>
              </a:pPr>
              <a:r>
                <a:rPr lang="en-US" sz="5397" b="true">
                  <a:solidFill>
                    <a:srgbClr val="003EA8"/>
                  </a:solidFill>
                  <a:latin typeface="Noto Sans Bold"/>
                  <a:ea typeface="Noto Sans Bold"/>
                  <a:cs typeface="Noto Sans Bold"/>
                  <a:sym typeface="Noto Sans Bold"/>
                </a:rPr>
                <a:t>21522746</a:t>
              </a:r>
            </a:p>
            <a:p>
              <a:pPr algn="just">
                <a:lnSpc>
                  <a:spcPts val="7555"/>
                </a:lnSpc>
                <a:spcBef>
                  <a:spcPct val="0"/>
                </a:spcBef>
              </a:pPr>
              <a:r>
                <a:rPr lang="en-US" b="true" sz="5397">
                  <a:solidFill>
                    <a:srgbClr val="003EA8"/>
                  </a:solidFill>
                  <a:latin typeface="Noto Sans Bold"/>
                  <a:ea typeface="Noto Sans Bold"/>
                  <a:cs typeface="Noto Sans Bold"/>
                  <a:sym typeface="Noto Sans Bold"/>
                </a:rPr>
                <a:t>21520094</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48917" y="5143500"/>
            <a:ext cx="12790166" cy="3580601"/>
          </a:xfrm>
          <a:custGeom>
            <a:avLst/>
            <a:gdLst/>
            <a:ahLst/>
            <a:cxnLst/>
            <a:rect r="r" b="b" t="t" l="l"/>
            <a:pathLst>
              <a:path h="3580601" w="12790166">
                <a:moveTo>
                  <a:pt x="0" y="0"/>
                </a:moveTo>
                <a:lnTo>
                  <a:pt x="12790166" y="0"/>
                </a:lnTo>
                <a:lnTo>
                  <a:pt x="12790166" y="3580601"/>
                </a:lnTo>
                <a:lnTo>
                  <a:pt x="0" y="3580601"/>
                </a:lnTo>
                <a:lnTo>
                  <a:pt x="0" y="0"/>
                </a:lnTo>
                <a:close/>
              </a:path>
            </a:pathLst>
          </a:custGeom>
          <a:blipFill>
            <a:blip r:embed="rId2"/>
            <a:stretch>
              <a:fillRect l="0" t="0" r="0" b="0"/>
            </a:stretch>
          </a:blipFill>
        </p:spPr>
      </p:sp>
      <p:sp>
        <p:nvSpPr>
          <p:cNvPr name="TextBox 3" id="3"/>
          <p:cNvSpPr txBox="true"/>
          <p:nvPr/>
        </p:nvSpPr>
        <p:spPr>
          <a:xfrm rot="0">
            <a:off x="589963" y="1320437"/>
            <a:ext cx="16953540" cy="3258820"/>
          </a:xfrm>
          <a:prstGeom prst="rect">
            <a:avLst/>
          </a:prstGeom>
        </p:spPr>
        <p:txBody>
          <a:bodyPr anchor="t" rtlCol="false" tIns="0" lIns="0" bIns="0" rIns="0">
            <a:spAutoFit/>
          </a:bodyPr>
          <a:lstStyle/>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Các công thức quan trọng trong Actor-Critic: Cập nhật Actor</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Tuy nhiên, trong thực tế, để giảm phương sai và cập nhật chính sách ổn định hơn, gradient của hàm mục tiêu cho Actor thường được ước lượng thông qua Critic, giúp đánh giá giá trị trạng thái và hành động một cách hiệu quả</a:t>
            </a:r>
          </a:p>
        </p:txBody>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993891" y="4087603"/>
            <a:ext cx="12873914" cy="4075911"/>
          </a:xfrm>
          <a:custGeom>
            <a:avLst/>
            <a:gdLst/>
            <a:ahLst/>
            <a:cxnLst/>
            <a:rect r="r" b="b" t="t" l="l"/>
            <a:pathLst>
              <a:path h="4075911" w="12873914">
                <a:moveTo>
                  <a:pt x="0" y="0"/>
                </a:moveTo>
                <a:lnTo>
                  <a:pt x="12873913" y="0"/>
                </a:lnTo>
                <a:lnTo>
                  <a:pt x="12873913" y="4075911"/>
                </a:lnTo>
                <a:lnTo>
                  <a:pt x="0" y="4075911"/>
                </a:lnTo>
                <a:lnTo>
                  <a:pt x="0" y="0"/>
                </a:lnTo>
                <a:close/>
              </a:path>
            </a:pathLst>
          </a:custGeom>
          <a:blipFill>
            <a:blip r:embed="rId2"/>
            <a:stretch>
              <a:fillRect l="0" t="0" r="0" b="0"/>
            </a:stretch>
          </a:blipFill>
        </p:spPr>
      </p:sp>
      <p:sp>
        <p:nvSpPr>
          <p:cNvPr name="TextBox 3" id="3"/>
          <p:cNvSpPr txBox="true"/>
          <p:nvPr/>
        </p:nvSpPr>
        <p:spPr>
          <a:xfrm rot="0">
            <a:off x="589963" y="1320437"/>
            <a:ext cx="16953540" cy="1944370"/>
          </a:xfrm>
          <a:prstGeom prst="rect">
            <a:avLst/>
          </a:prstGeom>
        </p:spPr>
        <p:txBody>
          <a:bodyPr anchor="t" rtlCol="false" tIns="0" lIns="0" bIns="0" rIns="0">
            <a:spAutoFit/>
          </a:bodyPr>
          <a:lstStyle/>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Các công thức quan trọng trong Actor-Critic: Cập nhật Critic</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Critic được cập nhật thông qua tối ưu hóa gradient. Mục tiêu là tìm ϕ sao cho giảm thiểu hàm mất mát</a:t>
            </a:r>
          </a:p>
        </p:txBody>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230770" y="3704382"/>
            <a:ext cx="12041396" cy="5988927"/>
          </a:xfrm>
          <a:custGeom>
            <a:avLst/>
            <a:gdLst/>
            <a:ahLst/>
            <a:cxnLst/>
            <a:rect r="r" b="b" t="t" l="l"/>
            <a:pathLst>
              <a:path h="5988927" w="12041396">
                <a:moveTo>
                  <a:pt x="0" y="0"/>
                </a:moveTo>
                <a:lnTo>
                  <a:pt x="12041396" y="0"/>
                </a:lnTo>
                <a:lnTo>
                  <a:pt x="12041396" y="5988927"/>
                </a:lnTo>
                <a:lnTo>
                  <a:pt x="0" y="5988927"/>
                </a:lnTo>
                <a:lnTo>
                  <a:pt x="0" y="0"/>
                </a:lnTo>
                <a:close/>
              </a:path>
            </a:pathLst>
          </a:custGeom>
          <a:blipFill>
            <a:blip r:embed="rId2"/>
            <a:stretch>
              <a:fillRect l="0" t="0" r="0" b="0"/>
            </a:stretch>
          </a:blipFill>
        </p:spPr>
      </p:sp>
      <p:sp>
        <p:nvSpPr>
          <p:cNvPr name="TextBox 3" id="3"/>
          <p:cNvSpPr txBox="true"/>
          <p:nvPr/>
        </p:nvSpPr>
        <p:spPr>
          <a:xfrm rot="0">
            <a:off x="589963" y="1320437"/>
            <a:ext cx="16953540" cy="1944370"/>
          </a:xfrm>
          <a:prstGeom prst="rect">
            <a:avLst/>
          </a:prstGeom>
        </p:spPr>
        <p:txBody>
          <a:bodyPr anchor="t" rtlCol="false" tIns="0" lIns="0" bIns="0" rIns="0">
            <a:spAutoFit/>
          </a:bodyPr>
          <a:lstStyle/>
          <a:p>
            <a:pPr algn="l" marL="798829" indent="-399415" lvl="1">
              <a:lnSpc>
                <a:spcPts val="5179"/>
              </a:lnSpc>
              <a:buFont typeface="Arial"/>
              <a:buChar char="•"/>
            </a:pPr>
            <a:r>
              <a:rPr lang="en-US" b="true" sz="3699">
                <a:solidFill>
                  <a:srgbClr val="000000"/>
                </a:solidFill>
                <a:latin typeface="Noto Sans Bold"/>
                <a:ea typeface="Noto Sans Bold"/>
                <a:cs typeface="Noto Sans Bold"/>
                <a:sym typeface="Noto Sans Bold"/>
              </a:rPr>
              <a:t>Các công thức quan trọng trong Actor-Critic: Cập nhật Critic</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Vì chúng ta không biết chính xác , nên có thể ước lượng nó bằng cách sử dụng phần thưởng còn lại dọc theo các quỹ đạo, dẫn đến:</a:t>
            </a:r>
          </a:p>
        </p:txBody>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23.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526697" y="942975"/>
            <a:ext cx="7389140"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Ví dụ minh họa thuật toán</a:t>
            </a:r>
          </a:p>
        </p:txBody>
      </p:sp>
      <p:sp>
        <p:nvSpPr>
          <p:cNvPr name="TextBox 3" id="3"/>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
        <p:nvSpPr>
          <p:cNvPr name="TextBox 4" id="4"/>
          <p:cNvSpPr txBox="true"/>
          <p:nvPr/>
        </p:nvSpPr>
        <p:spPr>
          <a:xfrm rot="0">
            <a:off x="551764" y="1775866"/>
            <a:ext cx="17339007" cy="8698230"/>
          </a:xfrm>
          <a:prstGeom prst="rect">
            <a:avLst/>
          </a:prstGeom>
        </p:spPr>
        <p:txBody>
          <a:bodyPr anchor="t" rtlCol="false" tIns="0" lIns="0" bIns="0" rIns="0">
            <a:spAutoFit/>
          </a:bodyPr>
          <a:lstStyle/>
          <a:p>
            <a:pPr algn="l">
              <a:lnSpc>
                <a:spcPts val="4620"/>
              </a:lnSpc>
            </a:pPr>
            <a:r>
              <a:rPr lang="en-US" sz="3300">
                <a:solidFill>
                  <a:srgbClr val="000000"/>
                </a:solidFill>
                <a:latin typeface="Noto Sans"/>
                <a:ea typeface="Noto Sans"/>
                <a:cs typeface="Noto Sans"/>
                <a:sym typeface="Noto Sans"/>
              </a:rPr>
              <a:t>Giả sử, một robot đang ở trong một mê cung. Điều kiện của mê cung như sau:</a:t>
            </a:r>
          </a:p>
          <a:p>
            <a:pPr algn="l" marL="712472" indent="-356236" lvl="1">
              <a:lnSpc>
                <a:spcPts val="4620"/>
              </a:lnSpc>
              <a:buFont typeface="Arial"/>
              <a:buChar char="•"/>
            </a:pPr>
            <a:r>
              <a:rPr lang="en-US" sz="3300">
                <a:solidFill>
                  <a:srgbClr val="000000"/>
                </a:solidFill>
                <a:latin typeface="Noto Sans"/>
                <a:ea typeface="Noto Sans"/>
                <a:cs typeface="Noto Sans"/>
                <a:sym typeface="Noto Sans"/>
              </a:rPr>
              <a:t>Robot bắt đầu ở trạng thái s = 1 và cần đến trạng thái cuối cùng (ví dụ: s = 5) để nhận phần thưởng tối đa.</a:t>
            </a:r>
          </a:p>
          <a:p>
            <a:pPr algn="l" marL="712472" indent="-356236" lvl="1">
              <a:lnSpc>
                <a:spcPts val="4620"/>
              </a:lnSpc>
              <a:buFont typeface="Arial"/>
              <a:buChar char="•"/>
            </a:pPr>
            <a:r>
              <a:rPr lang="en-US" sz="3300">
                <a:solidFill>
                  <a:srgbClr val="000000"/>
                </a:solidFill>
                <a:latin typeface="Noto Sans"/>
                <a:ea typeface="Noto Sans"/>
                <a:cs typeface="Noto Sans"/>
                <a:sym typeface="Noto Sans"/>
              </a:rPr>
              <a:t>Các trạng thái trong mê cung được đánh số từ 1 đến 5.</a:t>
            </a:r>
          </a:p>
          <a:p>
            <a:pPr algn="l" marL="712472" indent="-356236" lvl="1">
              <a:lnSpc>
                <a:spcPts val="4620"/>
              </a:lnSpc>
              <a:buFont typeface="Arial"/>
              <a:buChar char="•"/>
            </a:pPr>
            <a:r>
              <a:rPr lang="en-US" sz="3300">
                <a:solidFill>
                  <a:srgbClr val="000000"/>
                </a:solidFill>
                <a:latin typeface="Noto Sans"/>
                <a:ea typeface="Noto Sans"/>
                <a:cs typeface="Noto Sans"/>
                <a:sym typeface="Noto Sans"/>
              </a:rPr>
              <a:t>Robot có 2 hành động có thể thực hiện tại mỗi trạng thái:</a:t>
            </a:r>
          </a:p>
          <a:p>
            <a:pPr algn="just" marL="1424943" indent="-474981" lvl="2">
              <a:lnSpc>
                <a:spcPts val="4620"/>
              </a:lnSpc>
              <a:buFont typeface="Arial"/>
              <a:buChar char="⚬"/>
            </a:pPr>
            <a:r>
              <a:rPr lang="en-US" sz="3300">
                <a:solidFill>
                  <a:srgbClr val="000000"/>
                </a:solidFill>
                <a:latin typeface="Noto Sans"/>
                <a:ea typeface="Noto Sans"/>
                <a:cs typeface="Noto Sans"/>
                <a:sym typeface="Noto Sans"/>
              </a:rPr>
              <a:t>a = 1: Đi sang trái (trạng thái thấp hơn).</a:t>
            </a:r>
          </a:p>
          <a:p>
            <a:pPr algn="just" marL="1424943" indent="-474981" lvl="2">
              <a:lnSpc>
                <a:spcPts val="4620"/>
              </a:lnSpc>
              <a:buFont typeface="Arial"/>
              <a:buChar char="⚬"/>
            </a:pPr>
            <a:r>
              <a:rPr lang="en-US" sz="3300">
                <a:solidFill>
                  <a:srgbClr val="000000"/>
                </a:solidFill>
                <a:latin typeface="Noto Sans"/>
                <a:ea typeface="Noto Sans"/>
                <a:cs typeface="Noto Sans"/>
                <a:sym typeface="Noto Sans"/>
              </a:rPr>
              <a:t>a = 2: Đi sang phải (trạng thái cao hơn).</a:t>
            </a:r>
          </a:p>
          <a:p>
            <a:pPr algn="l">
              <a:lnSpc>
                <a:spcPts val="4620"/>
              </a:lnSpc>
            </a:pPr>
            <a:r>
              <a:rPr lang="en-US" sz="3300">
                <a:solidFill>
                  <a:srgbClr val="000000"/>
                </a:solidFill>
                <a:latin typeface="Noto Sans"/>
                <a:ea typeface="Noto Sans"/>
                <a:cs typeface="Noto Sans"/>
                <a:sym typeface="Noto Sans"/>
              </a:rPr>
              <a:t>Thông tin về phần thưởng:</a:t>
            </a:r>
          </a:p>
          <a:p>
            <a:pPr algn="l" marL="712472" indent="-356236" lvl="1">
              <a:lnSpc>
                <a:spcPts val="4620"/>
              </a:lnSpc>
              <a:buFont typeface="Arial"/>
              <a:buChar char="•"/>
            </a:pPr>
            <a:r>
              <a:rPr lang="en-US" sz="3300">
                <a:solidFill>
                  <a:srgbClr val="000000"/>
                </a:solidFill>
                <a:latin typeface="Noto Sans"/>
                <a:ea typeface="Noto Sans"/>
                <a:cs typeface="Noto Sans"/>
                <a:sym typeface="Noto Sans"/>
              </a:rPr>
              <a:t>Nếu robot đến trạng thái cuối cùng (s = 5), nhận phần thưởng r = 10.</a:t>
            </a:r>
          </a:p>
          <a:p>
            <a:pPr algn="l" marL="712472" indent="-356236" lvl="1">
              <a:lnSpc>
                <a:spcPts val="4620"/>
              </a:lnSpc>
              <a:buFont typeface="Arial"/>
              <a:buChar char="•"/>
            </a:pPr>
            <a:r>
              <a:rPr lang="en-US" sz="3300">
                <a:solidFill>
                  <a:srgbClr val="000000"/>
                </a:solidFill>
                <a:latin typeface="Noto Sans"/>
                <a:ea typeface="Noto Sans"/>
                <a:cs typeface="Noto Sans"/>
                <a:sym typeface="Noto Sans"/>
              </a:rPr>
              <a:t>Mỗi bước di chuyển khác đều nhận phần thưởng r = -1 (trừ năng lượng vì robot đang di chuyển không hiệu quả).</a:t>
            </a:r>
          </a:p>
          <a:p>
            <a:pPr algn="l">
              <a:lnSpc>
                <a:spcPts val="4620"/>
              </a:lnSpc>
            </a:pPr>
            <a:r>
              <a:rPr lang="en-US" sz="3300">
                <a:solidFill>
                  <a:srgbClr val="000000"/>
                </a:solidFill>
                <a:latin typeface="Noto Sans"/>
                <a:ea typeface="Noto Sans"/>
                <a:cs typeface="Noto Sans"/>
                <a:sym typeface="Noto Sans"/>
              </a:rPr>
              <a:t>Mục tiêu của robot là:</a:t>
            </a:r>
          </a:p>
          <a:p>
            <a:pPr algn="l" marL="712472" indent="-356236" lvl="1">
              <a:lnSpc>
                <a:spcPts val="4620"/>
              </a:lnSpc>
              <a:buFont typeface="Arial"/>
              <a:buChar char="•"/>
            </a:pPr>
            <a:r>
              <a:rPr lang="en-US" sz="3300">
                <a:solidFill>
                  <a:srgbClr val="000000"/>
                </a:solidFill>
                <a:latin typeface="Noto Sans"/>
                <a:ea typeface="Noto Sans"/>
                <a:cs typeface="Noto Sans"/>
                <a:sym typeface="Noto Sans"/>
              </a:rPr>
              <a:t>Học được cách di chuyển hiệu quả nhất để đến s = 5 nhanh nhất và nhận phần thưởng cao nhất.</a:t>
            </a:r>
          </a:p>
          <a:p>
            <a:pPr algn="l">
              <a:lnSpc>
                <a:spcPts val="4620"/>
              </a:lnSpc>
            </a:pPr>
          </a:p>
        </p:txBody>
      </p:sp>
    </p:spTree>
  </p:cSld>
  <p:clrMapOvr>
    <a:masterClrMapping/>
  </p:clrMapOvr>
</p:sld>
</file>

<file path=ppt/slides/slide24.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526697" y="942975"/>
            <a:ext cx="7389140"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Ví dụ minh họa thuật toán</a:t>
            </a:r>
          </a:p>
        </p:txBody>
      </p:sp>
      <p:sp>
        <p:nvSpPr>
          <p:cNvPr name="TextBox 3" id="3"/>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
        <p:nvSpPr>
          <p:cNvPr name="TextBox 4" id="4"/>
          <p:cNvSpPr txBox="true"/>
          <p:nvPr/>
        </p:nvSpPr>
        <p:spPr>
          <a:xfrm rot="0">
            <a:off x="667230" y="2006153"/>
            <a:ext cx="16953540" cy="7859395"/>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Noto Sans"/>
                <a:ea typeface="Noto Sans"/>
                <a:cs typeface="Noto Sans"/>
                <a:sym typeface="Noto Sans"/>
              </a:rPr>
              <a:t>Khởi Tạo Tham Số:</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Actor được biểu diễn bằng một vector tham số θ với giá trị ban đầu </a:t>
            </a:r>
            <a:r>
              <a:rPr lang="en-US" sz="3699">
                <a:solidFill>
                  <a:srgbClr val="000000"/>
                </a:solidFill>
                <a:latin typeface="Noto Sans"/>
                <a:ea typeface="Noto Sans"/>
                <a:cs typeface="Noto Sans"/>
                <a:sym typeface="Noto Sans"/>
              </a:rPr>
              <a:t>: θ = [0.5, -0.3]</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Critic được biểu diễn bằng một vector tham số ϕ với giá trị ban đầu</a:t>
            </a:r>
            <a:r>
              <a:rPr lang="en-US" sz="3699">
                <a:solidFill>
                  <a:srgbClr val="000000"/>
                </a:solidFill>
                <a:latin typeface="Noto Sans"/>
                <a:ea typeface="Noto Sans"/>
                <a:cs typeface="Noto Sans"/>
                <a:sym typeface="Noto Sans"/>
              </a:rPr>
              <a:t>: ϕ = [0.2, 0.4]</a:t>
            </a:r>
          </a:p>
          <a:p>
            <a:pPr algn="l" marL="798829" indent="-399415" lvl="1">
              <a:lnSpc>
                <a:spcPts val="5179"/>
              </a:lnSpc>
              <a:buFont typeface="Arial"/>
              <a:buChar char="•"/>
            </a:pPr>
            <a:r>
              <a:rPr lang="en-US" sz="3699">
                <a:solidFill>
                  <a:srgbClr val="000000"/>
                </a:solidFill>
                <a:latin typeface="Noto Sans"/>
                <a:ea typeface="Noto Sans"/>
                <a:cs typeface="Noto Sans"/>
                <a:sym typeface="Noto Sans"/>
              </a:rPr>
              <a:t>Giả sử robot đang ở trạng thái s = 1, và Actor chọn hành động a = 2 (di chuyển sang phải). Robot thu thập được dữ liệu sau:</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Trạng thái hiện tại: s = 1</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Hành động thực hiện: a = 2</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Phần thưởng nhận được: r = 1 (vì chưa đến đích nhưng đang di chuyển).</a:t>
            </a:r>
          </a:p>
          <a:p>
            <a:pPr algn="l" marL="1597659" indent="-532553" lvl="2">
              <a:lnSpc>
                <a:spcPts val="5179"/>
              </a:lnSpc>
              <a:buFont typeface="Arial"/>
              <a:buChar char="⚬"/>
            </a:pPr>
            <a:r>
              <a:rPr lang="en-US" sz="3699">
                <a:solidFill>
                  <a:srgbClr val="000000"/>
                </a:solidFill>
                <a:latin typeface="Noto Sans"/>
                <a:ea typeface="Noto Sans"/>
                <a:cs typeface="Noto Sans"/>
                <a:sym typeface="Noto Sans"/>
              </a:rPr>
              <a:t>Trạng thái mới: s' = 2</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598669" y="1946379"/>
            <a:ext cx="13090661" cy="8340621"/>
          </a:xfrm>
          <a:custGeom>
            <a:avLst/>
            <a:gdLst/>
            <a:ahLst/>
            <a:cxnLst/>
            <a:rect r="r" b="b" t="t" l="l"/>
            <a:pathLst>
              <a:path h="8340621" w="13090661">
                <a:moveTo>
                  <a:pt x="0" y="0"/>
                </a:moveTo>
                <a:lnTo>
                  <a:pt x="13090662" y="0"/>
                </a:lnTo>
                <a:lnTo>
                  <a:pt x="13090662" y="8340621"/>
                </a:lnTo>
                <a:lnTo>
                  <a:pt x="0" y="8340621"/>
                </a:lnTo>
                <a:lnTo>
                  <a:pt x="0" y="0"/>
                </a:lnTo>
                <a:close/>
              </a:path>
            </a:pathLst>
          </a:custGeom>
          <a:blipFill>
            <a:blip r:embed="rId3"/>
            <a:stretch>
              <a:fillRect l="0" t="0" r="0" b="0"/>
            </a:stretch>
          </a:blipFill>
        </p:spPr>
      </p:sp>
      <p:sp>
        <p:nvSpPr>
          <p:cNvPr name="TextBox 3" id="3"/>
          <p:cNvSpPr txBox="true"/>
          <p:nvPr/>
        </p:nvSpPr>
        <p:spPr>
          <a:xfrm rot="0">
            <a:off x="5526697" y="942975"/>
            <a:ext cx="7389140"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Ví dụ minh họa thuật toán</a:t>
            </a:r>
          </a:p>
        </p:txBody>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511347" y="2123963"/>
            <a:ext cx="13664840" cy="5473700"/>
          </a:xfrm>
          <a:custGeom>
            <a:avLst/>
            <a:gdLst/>
            <a:ahLst/>
            <a:cxnLst/>
            <a:rect r="r" b="b" t="t" l="l"/>
            <a:pathLst>
              <a:path h="5473700" w="13664840">
                <a:moveTo>
                  <a:pt x="0" y="0"/>
                </a:moveTo>
                <a:lnTo>
                  <a:pt x="13664839" y="0"/>
                </a:lnTo>
                <a:lnTo>
                  <a:pt x="13664839" y="5473700"/>
                </a:lnTo>
                <a:lnTo>
                  <a:pt x="0" y="5473700"/>
                </a:lnTo>
                <a:lnTo>
                  <a:pt x="0" y="0"/>
                </a:lnTo>
                <a:close/>
              </a:path>
            </a:pathLst>
          </a:custGeom>
          <a:blipFill>
            <a:blip r:embed="rId2"/>
            <a:stretch>
              <a:fillRect l="0" t="0" r="0" b="0"/>
            </a:stretch>
          </a:blipFill>
        </p:spPr>
      </p:sp>
      <p:sp>
        <p:nvSpPr>
          <p:cNvPr name="TextBox 3" id="3"/>
          <p:cNvSpPr txBox="true"/>
          <p:nvPr/>
        </p:nvSpPr>
        <p:spPr>
          <a:xfrm rot="0">
            <a:off x="5526697" y="942975"/>
            <a:ext cx="7389140"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Ví dụ minh họa thuật toán</a:t>
            </a:r>
          </a:p>
        </p:txBody>
      </p:sp>
      <p:sp>
        <p:nvSpPr>
          <p:cNvPr name="TextBox 4" id="4"/>
          <p:cNvSpPr txBox="true"/>
          <p:nvPr/>
        </p:nvSpPr>
        <p:spPr>
          <a:xfrm rot="0">
            <a:off x="744498" y="0"/>
            <a:ext cx="1679900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Tổng quan về Actor Critic</a:t>
            </a:r>
          </a:p>
        </p:txBody>
      </p:sp>
      <p:sp>
        <p:nvSpPr>
          <p:cNvPr name="TextBox 5" id="5"/>
          <p:cNvSpPr txBox="true"/>
          <p:nvPr/>
        </p:nvSpPr>
        <p:spPr>
          <a:xfrm rot="0">
            <a:off x="744498" y="7959613"/>
            <a:ext cx="16953540" cy="1944370"/>
          </a:xfrm>
          <a:prstGeom prst="rect">
            <a:avLst/>
          </a:prstGeom>
        </p:spPr>
        <p:txBody>
          <a:bodyPr anchor="t" rtlCol="false" tIns="0" lIns="0" bIns="0" rIns="0">
            <a:spAutoFit/>
          </a:bodyPr>
          <a:lstStyle/>
          <a:p>
            <a:pPr algn="l" marL="798829" indent="-399415" lvl="1">
              <a:lnSpc>
                <a:spcPts val="5179"/>
              </a:lnSpc>
              <a:buFont typeface="Arial"/>
              <a:buChar char="•"/>
            </a:pPr>
            <a:r>
              <a:rPr lang="en-US" sz="3699">
                <a:solidFill>
                  <a:srgbClr val="000000"/>
                </a:solidFill>
                <a:latin typeface="Noto Sans"/>
                <a:ea typeface="Noto Sans"/>
                <a:cs typeface="Noto Sans"/>
                <a:sym typeface="Noto Sans"/>
              </a:rPr>
              <a:t>Lặp lại đến khi tối ưu.</a:t>
            </a:r>
          </a:p>
          <a:p>
            <a:pPr algn="l" marL="798829" indent="-399415" lvl="1">
              <a:lnSpc>
                <a:spcPts val="5179"/>
              </a:lnSpc>
              <a:buFont typeface="Arial"/>
              <a:buChar char="•"/>
            </a:pPr>
            <a:r>
              <a:rPr lang="en-US" sz="3699">
                <a:solidFill>
                  <a:srgbClr val="000000"/>
                </a:solidFill>
                <a:latin typeface="Noto Sans"/>
                <a:ea typeface="Noto Sans"/>
                <a:cs typeface="Noto Sans"/>
                <a:sym typeface="Noto Sans"/>
              </a:rPr>
              <a:t>Cuối cùng, robot sẽ có thể di chuyển qua mê cung một cách hiệu quả nhất, tối ưu hóa phần thưởng nhận được trong quá trình di chuyển.</a:t>
            </a:r>
          </a:p>
        </p:txBody>
      </p:sp>
    </p:spTree>
  </p:cSld>
  <p:clrMapOvr>
    <a:masterClrMapping/>
  </p:clrMapOvr>
</p:sld>
</file>

<file path=ppt/slides/slide27.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452648" y="942975"/>
            <a:ext cx="11382705"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Generalized Advantage Estimation (GAE)</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474497" y="2628347"/>
            <a:ext cx="17339007" cy="3591560"/>
          </a:xfrm>
          <a:prstGeom prst="rect">
            <a:avLst/>
          </a:prstGeom>
        </p:spPr>
        <p:txBody>
          <a:bodyPr anchor="t" rtlCol="false" tIns="0" lIns="0" bIns="0" rIns="0">
            <a:spAutoFit/>
          </a:bodyPr>
          <a:lstStyle/>
          <a:p>
            <a:pPr algn="l" marL="885187" indent="-442594" lvl="1">
              <a:lnSpc>
                <a:spcPts val="5739"/>
              </a:lnSpc>
              <a:buFont typeface="Arial"/>
              <a:buChar char="•"/>
            </a:pPr>
            <a:r>
              <a:rPr lang="en-US" sz="4099">
                <a:solidFill>
                  <a:srgbClr val="000000"/>
                </a:solidFill>
                <a:latin typeface="Noto Sans"/>
                <a:ea typeface="Noto Sans"/>
                <a:cs typeface="Noto Sans"/>
                <a:sym typeface="Noto Sans"/>
              </a:rPr>
              <a:t>Là một phương pháp trong học tăng cường</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Được phát triển để cải thiện ước lượng lợi ích (advantage) trong các thuật toán </a:t>
            </a:r>
            <a:r>
              <a:rPr lang="en-US" b="true" sz="4099">
                <a:solidFill>
                  <a:srgbClr val="000000"/>
                </a:solidFill>
                <a:latin typeface="Noto Sans Bold"/>
                <a:ea typeface="Noto Sans Bold"/>
                <a:cs typeface="Noto Sans Bold"/>
                <a:sym typeface="Noto Sans Bold"/>
              </a:rPr>
              <a:t>Actor-Critic</a:t>
            </a:r>
            <a:r>
              <a:rPr lang="en-US" sz="4099">
                <a:solidFill>
                  <a:srgbClr val="000000"/>
                </a:solidFill>
                <a:latin typeface="Noto Sans"/>
                <a:ea typeface="Noto Sans"/>
                <a:cs typeface="Noto Sans"/>
                <a:sym typeface="Noto Sans"/>
              </a:rPr>
              <a:t>.</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Không chỉ đơn thuần ước lượng lợi ích tại một thời điểm mà còn kết hợp thông tin từ nhiều bước thời gian</a:t>
            </a:r>
          </a:p>
        </p:txBody>
      </p:sp>
      <p:sp>
        <p:nvSpPr>
          <p:cNvPr name="TextBox 5" id="5"/>
          <p:cNvSpPr txBox="true"/>
          <p:nvPr/>
        </p:nvSpPr>
        <p:spPr>
          <a:xfrm rot="0">
            <a:off x="1291603" y="7150265"/>
            <a:ext cx="15890429" cy="1419860"/>
          </a:xfrm>
          <a:prstGeom prst="rect">
            <a:avLst/>
          </a:prstGeom>
        </p:spPr>
        <p:txBody>
          <a:bodyPr anchor="t" rtlCol="false" tIns="0" lIns="0" bIns="0" rIns="0">
            <a:spAutoFit/>
          </a:bodyPr>
          <a:lstStyle/>
          <a:p>
            <a:pPr algn="l">
              <a:lnSpc>
                <a:spcPts val="5739"/>
              </a:lnSpc>
            </a:pPr>
            <a:r>
              <a:rPr lang="en-US" sz="4099">
                <a:solidFill>
                  <a:srgbClr val="000000"/>
                </a:solidFill>
                <a:latin typeface="Noto Sans"/>
                <a:ea typeface="Noto Sans"/>
                <a:cs typeface="Noto Sans"/>
                <a:sym typeface="Noto Sans"/>
              </a:rPr>
              <a:t>Giúp cân bằng giữa độ thiên lệch (bias) và phương sai (variance) trong ước lượng.</a:t>
            </a:r>
          </a:p>
        </p:txBody>
      </p:sp>
      <p:sp>
        <p:nvSpPr>
          <p:cNvPr name="AutoShape 6" id="6"/>
          <p:cNvSpPr/>
          <p:nvPr/>
        </p:nvSpPr>
        <p:spPr>
          <a:xfrm>
            <a:off x="34848" y="7551701"/>
            <a:ext cx="1033832" cy="0"/>
          </a:xfrm>
          <a:prstGeom prst="line">
            <a:avLst/>
          </a:prstGeom>
          <a:ln cap="flat" w="133350">
            <a:solidFill>
              <a:srgbClr val="000000"/>
            </a:solidFill>
            <a:prstDash val="solid"/>
            <a:headEnd type="none" len="sm" w="sm"/>
            <a:tailEnd type="arrow" len="sm" w="med"/>
          </a:ln>
        </p:spPr>
      </p:sp>
    </p:spTree>
  </p:cSld>
  <p:clrMapOvr>
    <a:masterClrMapping/>
  </p:clrMapOvr>
</p:sld>
</file>

<file path=ppt/slides/slide28.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7433" y="942975"/>
            <a:ext cx="991313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So sánh GAE với Actor Critic cơ bản</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Ước lượng Advantage</a:t>
            </a:r>
          </a:p>
        </p:txBody>
      </p:sp>
      <p:sp>
        <p:nvSpPr>
          <p:cNvPr name="TextBox 5" id="5"/>
          <p:cNvSpPr txBox="true"/>
          <p:nvPr/>
        </p:nvSpPr>
        <p:spPr>
          <a:xfrm rot="0">
            <a:off x="13473083" y="3348226"/>
            <a:ext cx="125496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GAE</a:t>
            </a:r>
          </a:p>
        </p:txBody>
      </p:sp>
      <p:sp>
        <p:nvSpPr>
          <p:cNvPr name="TextBox 6" id="6"/>
          <p:cNvSpPr txBox="true"/>
          <p:nvPr/>
        </p:nvSpPr>
        <p:spPr>
          <a:xfrm rot="0">
            <a:off x="2682872" y="3348226"/>
            <a:ext cx="4963886"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Actor Critic cơ bản</a:t>
            </a:r>
          </a:p>
        </p:txBody>
      </p:sp>
      <p:sp>
        <p:nvSpPr>
          <p:cNvPr name="AutoShape 7" id="7"/>
          <p:cNvSpPr/>
          <p:nvPr/>
        </p:nvSpPr>
        <p:spPr>
          <a:xfrm flipV="true">
            <a:off x="9056724" y="2871976"/>
            <a:ext cx="0" cy="638632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287884" y="4366675"/>
            <a:ext cx="8768839" cy="3885556"/>
          </a:xfrm>
          <a:prstGeom prst="rect">
            <a:avLst/>
          </a:prstGeom>
        </p:spPr>
        <p:txBody>
          <a:bodyPr anchor="t" rtlCol="false" tIns="0" lIns="0" bIns="0" rIns="0">
            <a:spAutoFit/>
          </a:bodyPr>
          <a:lstStyle/>
          <a:p>
            <a:pPr algn="l" marL="794140" indent="-397070" lvl="1">
              <a:lnSpc>
                <a:spcPts val="5149"/>
              </a:lnSpc>
              <a:buFont typeface="Arial"/>
              <a:buChar char="•"/>
            </a:pPr>
            <a:r>
              <a:rPr lang="en-US" sz="3678">
                <a:solidFill>
                  <a:srgbClr val="000000"/>
                </a:solidFill>
                <a:latin typeface="Noto Sans"/>
                <a:ea typeface="Noto Sans"/>
                <a:cs typeface="Noto Sans"/>
                <a:sym typeface="Noto Sans"/>
              </a:rPr>
              <a:t>Sử dụng một ước lượng đơn giản cho advantage, thường là dựa vào giá trị </a:t>
            </a:r>
            <a:r>
              <a:rPr lang="en-US" b="true" sz="3678">
                <a:solidFill>
                  <a:srgbClr val="000000"/>
                </a:solidFill>
                <a:latin typeface="Noto Sans Bold"/>
                <a:ea typeface="Noto Sans Bold"/>
                <a:cs typeface="Noto Sans Bold"/>
                <a:sym typeface="Noto Sans Bold"/>
              </a:rPr>
              <a:t>Temporal Difference Residual</a:t>
            </a:r>
            <a:r>
              <a:rPr lang="en-US" sz="3678">
                <a:solidFill>
                  <a:srgbClr val="000000"/>
                </a:solidFill>
                <a:latin typeface="Noto Sans"/>
                <a:ea typeface="Noto Sans"/>
                <a:cs typeface="Noto Sans"/>
                <a:sym typeface="Noto Sans"/>
              </a:rPr>
              <a:t>.</a:t>
            </a:r>
          </a:p>
          <a:p>
            <a:pPr algn="just" marL="794140" indent="-397070" lvl="1">
              <a:lnSpc>
                <a:spcPts val="5149"/>
              </a:lnSpc>
              <a:buFont typeface="Arial"/>
              <a:buChar char="•"/>
            </a:pPr>
            <a:r>
              <a:rPr lang="en-US" sz="3678">
                <a:solidFill>
                  <a:srgbClr val="000000"/>
                </a:solidFill>
                <a:latin typeface="Noto Sans"/>
                <a:ea typeface="Noto Sans"/>
                <a:cs typeface="Noto Sans"/>
                <a:sym typeface="Noto Sans"/>
              </a:rPr>
              <a:t>Điều này có thể dẫn đến bias cao nhưng variance thấp. </a:t>
            </a:r>
          </a:p>
        </p:txBody>
      </p:sp>
      <p:sp>
        <p:nvSpPr>
          <p:cNvPr name="TextBox 9" id="9"/>
          <p:cNvSpPr txBox="true"/>
          <p:nvPr/>
        </p:nvSpPr>
        <p:spPr>
          <a:xfrm rot="0">
            <a:off x="9056724" y="4366675"/>
            <a:ext cx="8977174" cy="4643830"/>
          </a:xfrm>
          <a:prstGeom prst="rect">
            <a:avLst/>
          </a:prstGeom>
        </p:spPr>
        <p:txBody>
          <a:bodyPr anchor="t" rtlCol="false" tIns="0" lIns="0" bIns="0" rIns="0">
            <a:spAutoFit/>
          </a:bodyPr>
          <a:lstStyle/>
          <a:p>
            <a:pPr algn="just" marL="813008" indent="-406504" lvl="1">
              <a:lnSpc>
                <a:spcPts val="5271"/>
              </a:lnSpc>
              <a:buFont typeface="Arial"/>
              <a:buChar char="•"/>
            </a:pPr>
            <a:r>
              <a:rPr lang="en-US" sz="3765">
                <a:solidFill>
                  <a:srgbClr val="000000"/>
                </a:solidFill>
                <a:latin typeface="Noto Sans"/>
                <a:ea typeface="Noto Sans"/>
                <a:cs typeface="Noto Sans"/>
                <a:sym typeface="Noto Sans"/>
              </a:rPr>
              <a:t>Kết hợp nhiều bước ước lượng advantage thông qua một tham số λ, cho phép điều chỉnh giữa bias và variance.</a:t>
            </a:r>
          </a:p>
          <a:p>
            <a:pPr algn="just" marL="813008" indent="-406504" lvl="1">
              <a:lnSpc>
                <a:spcPts val="5271"/>
              </a:lnSpc>
              <a:buFont typeface="Arial"/>
              <a:buChar char="•"/>
            </a:pPr>
            <a:r>
              <a:rPr lang="en-US" sz="3765">
                <a:solidFill>
                  <a:srgbClr val="000000"/>
                </a:solidFill>
                <a:latin typeface="Noto Sans"/>
                <a:ea typeface="Noto Sans"/>
                <a:cs typeface="Noto Sans"/>
                <a:sym typeface="Noto Sans"/>
              </a:rPr>
              <a:t>Điều này giúp tạo ra các ước lượng advantage chính xác hơn và ổn định hơn. </a:t>
            </a:r>
          </a:p>
        </p:txBody>
      </p:sp>
    </p:spTree>
  </p:cSld>
  <p:clrMapOvr>
    <a:masterClrMapping/>
  </p:clrMapOvr>
</p:sld>
</file>

<file path=ppt/slides/slide29.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7433" y="942975"/>
            <a:ext cx="991313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So sánh GAE với Actor Critic cơ bản</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Tính đến nhiều bước</a:t>
            </a:r>
          </a:p>
        </p:txBody>
      </p:sp>
      <p:sp>
        <p:nvSpPr>
          <p:cNvPr name="TextBox 5" id="5"/>
          <p:cNvSpPr txBox="true"/>
          <p:nvPr/>
        </p:nvSpPr>
        <p:spPr>
          <a:xfrm rot="0">
            <a:off x="13473083" y="3348226"/>
            <a:ext cx="125496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GAE</a:t>
            </a:r>
          </a:p>
        </p:txBody>
      </p:sp>
      <p:sp>
        <p:nvSpPr>
          <p:cNvPr name="TextBox 6" id="6"/>
          <p:cNvSpPr txBox="true"/>
          <p:nvPr/>
        </p:nvSpPr>
        <p:spPr>
          <a:xfrm rot="0">
            <a:off x="2682872" y="3348226"/>
            <a:ext cx="4963886"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Actor Critic cơ bản</a:t>
            </a:r>
          </a:p>
        </p:txBody>
      </p:sp>
      <p:sp>
        <p:nvSpPr>
          <p:cNvPr name="AutoShape 7" id="7"/>
          <p:cNvSpPr/>
          <p:nvPr/>
        </p:nvSpPr>
        <p:spPr>
          <a:xfrm flipV="true">
            <a:off x="9056724" y="2871976"/>
            <a:ext cx="0" cy="638632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287884" y="4366675"/>
            <a:ext cx="8582227" cy="25279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Thường chỉ xem xét 1 bước trong quá trình cập nhật, dẫn đến việc sử dụng thông tin hạn chế từ các bước trước đó.</a:t>
            </a:r>
          </a:p>
        </p:txBody>
      </p:sp>
      <p:sp>
        <p:nvSpPr>
          <p:cNvPr name="TextBox 9" id="9"/>
          <p:cNvSpPr txBox="true"/>
          <p:nvPr/>
        </p:nvSpPr>
        <p:spPr>
          <a:xfrm rot="0">
            <a:off x="9056724" y="4366675"/>
            <a:ext cx="8582227" cy="25279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Tính toán advantage dựa trên nhiều bước trong một chuỗi rollout, giúp cải thiện khả năng học tập và hiệu suất tổng thể.</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663250" y="347235"/>
            <a:ext cx="8672883" cy="1229579"/>
          </a:xfrm>
          <a:prstGeom prst="rect">
            <a:avLst/>
          </a:prstGeom>
        </p:spPr>
        <p:txBody>
          <a:bodyPr anchor="t" rtlCol="false" tIns="0" lIns="0" bIns="0" rIns="0">
            <a:spAutoFit/>
          </a:bodyPr>
          <a:lstStyle/>
          <a:p>
            <a:pPr algn="ctr">
              <a:lnSpc>
                <a:spcPts val="10160"/>
              </a:lnSpc>
            </a:pPr>
            <a:r>
              <a:rPr lang="en-US" sz="7257" b="true">
                <a:solidFill>
                  <a:srgbClr val="000000"/>
                </a:solidFill>
                <a:latin typeface="Noto Sans Bold"/>
                <a:ea typeface="Noto Sans Bold"/>
                <a:cs typeface="Noto Sans Bold"/>
                <a:sym typeface="Noto Sans Bold"/>
              </a:rPr>
              <a:t>Nội dung trình bày</a:t>
            </a:r>
          </a:p>
        </p:txBody>
      </p:sp>
      <p:sp>
        <p:nvSpPr>
          <p:cNvPr name="TextBox 3" id="3"/>
          <p:cNvSpPr txBox="true"/>
          <p:nvPr/>
        </p:nvSpPr>
        <p:spPr>
          <a:xfrm rot="0">
            <a:off x="1414266" y="1897387"/>
            <a:ext cx="16284416" cy="7494639"/>
          </a:xfrm>
          <a:prstGeom prst="rect">
            <a:avLst/>
          </a:prstGeom>
        </p:spPr>
        <p:txBody>
          <a:bodyPr anchor="t" rtlCol="false" tIns="0" lIns="0" bIns="0" rIns="0">
            <a:spAutoFit/>
          </a:bodyPr>
          <a:lstStyle/>
          <a:p>
            <a:pPr algn="l" marL="1308458" indent="-654229" lvl="1">
              <a:lnSpc>
                <a:spcPts val="8484"/>
              </a:lnSpc>
              <a:buAutoNum type="arabicPeriod" startAt="1"/>
            </a:pPr>
            <a:r>
              <a:rPr lang="en-US" b="true" sz="6060">
                <a:solidFill>
                  <a:srgbClr val="000000"/>
                </a:solidFill>
                <a:latin typeface="Noto Sans Bold"/>
                <a:ea typeface="Noto Sans Bold"/>
                <a:cs typeface="Noto Sans Bold"/>
                <a:sym typeface="Noto Sans Bold"/>
              </a:rPr>
              <a:t>Giới thiệu tổng quan</a:t>
            </a:r>
          </a:p>
          <a:p>
            <a:pPr algn="l" marL="1308458" indent="-654229" lvl="1">
              <a:lnSpc>
                <a:spcPts val="8484"/>
              </a:lnSpc>
              <a:buAutoNum type="arabicPeriod" startAt="1"/>
            </a:pPr>
            <a:r>
              <a:rPr lang="en-US" b="true" sz="6060">
                <a:solidFill>
                  <a:srgbClr val="000000"/>
                </a:solidFill>
                <a:latin typeface="Noto Sans Bold"/>
                <a:ea typeface="Noto Sans Bold"/>
                <a:cs typeface="Noto Sans Bold"/>
                <a:sym typeface="Noto Sans Bold"/>
              </a:rPr>
              <a:t>Cơ sở lý thuyết</a:t>
            </a:r>
          </a:p>
          <a:p>
            <a:pPr algn="l" marL="2616915" indent="-872305" lvl="2">
              <a:lnSpc>
                <a:spcPts val="8484"/>
              </a:lnSpc>
              <a:buAutoNum type="alphaLcPeriod" startAt="1"/>
            </a:pPr>
            <a:r>
              <a:rPr lang="en-US" b="true" sz="6060">
                <a:solidFill>
                  <a:srgbClr val="000000"/>
                </a:solidFill>
                <a:latin typeface="Noto Sans Bold"/>
                <a:ea typeface="Noto Sans Bold"/>
                <a:cs typeface="Noto Sans Bold"/>
                <a:sym typeface="Noto Sans Bold"/>
              </a:rPr>
              <a:t>Khái niệm học tăng cường</a:t>
            </a:r>
          </a:p>
          <a:p>
            <a:pPr algn="l" marL="2616915" indent="-872305" lvl="2">
              <a:lnSpc>
                <a:spcPts val="8484"/>
              </a:lnSpc>
              <a:buAutoNum type="alphaLcPeriod" startAt="1"/>
            </a:pPr>
            <a:r>
              <a:rPr lang="en-US" b="true" sz="6060">
                <a:solidFill>
                  <a:srgbClr val="000000"/>
                </a:solidFill>
                <a:latin typeface="Noto Sans Bold"/>
                <a:ea typeface="Noto Sans Bold"/>
                <a:cs typeface="Noto Sans Bold"/>
                <a:sym typeface="Noto Sans Bold"/>
              </a:rPr>
              <a:t>Tổng quan về Actor Critic</a:t>
            </a:r>
          </a:p>
          <a:p>
            <a:pPr algn="l" marL="2616915" indent="-872305" lvl="2">
              <a:lnSpc>
                <a:spcPts val="8484"/>
              </a:lnSpc>
              <a:buAutoNum type="alphaLcPeriod" startAt="1"/>
            </a:pPr>
            <a:r>
              <a:rPr lang="en-US" b="true" sz="6060">
                <a:solidFill>
                  <a:srgbClr val="000000"/>
                </a:solidFill>
                <a:latin typeface="Noto Sans Bold"/>
                <a:ea typeface="Noto Sans Bold"/>
                <a:cs typeface="Noto Sans Bold"/>
                <a:sym typeface="Noto Sans Bold"/>
              </a:rPr>
              <a:t>Các phương pháp trong Actor Critic</a:t>
            </a:r>
          </a:p>
          <a:p>
            <a:pPr algn="l" marL="1308458" indent="-654229" lvl="1">
              <a:lnSpc>
                <a:spcPts val="8484"/>
              </a:lnSpc>
              <a:buAutoNum type="arabicPeriod" startAt="1"/>
            </a:pPr>
            <a:r>
              <a:rPr lang="en-US" b="true" sz="6060">
                <a:solidFill>
                  <a:srgbClr val="000000"/>
                </a:solidFill>
                <a:latin typeface="Noto Sans Bold"/>
                <a:ea typeface="Noto Sans Bold"/>
                <a:cs typeface="Noto Sans Bold"/>
                <a:sym typeface="Noto Sans Bold"/>
              </a:rPr>
              <a:t>Chương trình minh họa</a:t>
            </a:r>
          </a:p>
          <a:p>
            <a:pPr algn="l" marL="1308458" indent="-654229" lvl="1">
              <a:lnSpc>
                <a:spcPts val="8484"/>
              </a:lnSpc>
              <a:buAutoNum type="arabicPeriod" startAt="1"/>
            </a:pPr>
            <a:r>
              <a:rPr lang="en-US" b="true" sz="6060">
                <a:solidFill>
                  <a:srgbClr val="000000"/>
                </a:solidFill>
                <a:latin typeface="Noto Sans Bold"/>
                <a:ea typeface="Noto Sans Bold"/>
                <a:cs typeface="Noto Sans Bold"/>
                <a:sym typeface="Noto Sans Bold"/>
              </a:rPr>
              <a:t>Kết luận</a:t>
            </a:r>
          </a:p>
        </p:txBody>
      </p:sp>
    </p:spTree>
  </p:cSld>
  <p:clrMapOvr>
    <a:masterClrMapping/>
  </p:clrMapOvr>
</p:sld>
</file>

<file path=ppt/slides/slide30.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7433" y="942975"/>
            <a:ext cx="991313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So sánh GAE với Actor Critic cơ bản</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Tham số điều chỉnh</a:t>
            </a:r>
          </a:p>
        </p:txBody>
      </p:sp>
      <p:sp>
        <p:nvSpPr>
          <p:cNvPr name="TextBox 5" id="5"/>
          <p:cNvSpPr txBox="true"/>
          <p:nvPr/>
        </p:nvSpPr>
        <p:spPr>
          <a:xfrm rot="0">
            <a:off x="13473083" y="3348226"/>
            <a:ext cx="125496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GAE</a:t>
            </a:r>
          </a:p>
        </p:txBody>
      </p:sp>
      <p:sp>
        <p:nvSpPr>
          <p:cNvPr name="TextBox 6" id="6"/>
          <p:cNvSpPr txBox="true"/>
          <p:nvPr/>
        </p:nvSpPr>
        <p:spPr>
          <a:xfrm rot="0">
            <a:off x="2682872" y="3348226"/>
            <a:ext cx="4963886"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Actor Critic cơ bản</a:t>
            </a:r>
          </a:p>
        </p:txBody>
      </p:sp>
      <p:sp>
        <p:nvSpPr>
          <p:cNvPr name="AutoShape 7" id="7"/>
          <p:cNvSpPr/>
          <p:nvPr/>
        </p:nvSpPr>
        <p:spPr>
          <a:xfrm flipV="true">
            <a:off x="9056724" y="2871976"/>
            <a:ext cx="0" cy="638632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287884" y="4366675"/>
            <a:ext cx="8582227" cy="125158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Không có tham số điều chỉnh cho bias và variance.</a:t>
            </a:r>
          </a:p>
        </p:txBody>
      </p:sp>
      <p:sp>
        <p:nvSpPr>
          <p:cNvPr name="TextBox 9" id="9"/>
          <p:cNvSpPr txBox="true"/>
          <p:nvPr/>
        </p:nvSpPr>
        <p:spPr>
          <a:xfrm rot="0">
            <a:off x="9056724" y="4366675"/>
            <a:ext cx="8582227" cy="25279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Tham số λ cho phép điều chỉnh mức độ ảnh hưởng của các ước lượng khác nhau, từ đó tối ưu hóa hiệu suất giữa bias và variance.</a:t>
            </a:r>
          </a:p>
        </p:txBody>
      </p:sp>
    </p:spTree>
  </p:cSld>
  <p:clrMapOvr>
    <a:masterClrMapping/>
  </p:clrMapOvr>
</p:sld>
</file>

<file path=ppt/slides/slide31.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7433" y="942975"/>
            <a:ext cx="991313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So sánh GAE với Actor Critic cơ bản</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Khả năng ổn định</a:t>
            </a:r>
          </a:p>
        </p:txBody>
      </p:sp>
      <p:sp>
        <p:nvSpPr>
          <p:cNvPr name="TextBox 5" id="5"/>
          <p:cNvSpPr txBox="true"/>
          <p:nvPr/>
        </p:nvSpPr>
        <p:spPr>
          <a:xfrm rot="0">
            <a:off x="13473083" y="3348226"/>
            <a:ext cx="125496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GAE</a:t>
            </a:r>
          </a:p>
        </p:txBody>
      </p:sp>
      <p:sp>
        <p:nvSpPr>
          <p:cNvPr name="TextBox 6" id="6"/>
          <p:cNvSpPr txBox="true"/>
          <p:nvPr/>
        </p:nvSpPr>
        <p:spPr>
          <a:xfrm rot="0">
            <a:off x="2682872" y="3348226"/>
            <a:ext cx="4963886"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Actor Critic cơ bản</a:t>
            </a:r>
          </a:p>
        </p:txBody>
      </p:sp>
      <p:sp>
        <p:nvSpPr>
          <p:cNvPr name="AutoShape 7" id="7"/>
          <p:cNvSpPr/>
          <p:nvPr/>
        </p:nvSpPr>
        <p:spPr>
          <a:xfrm flipV="true">
            <a:off x="9056724" y="2871976"/>
            <a:ext cx="0" cy="638632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287884" y="4366675"/>
            <a:ext cx="8582227" cy="25279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Thường có thể gặp phải vấn đề về độ ổn định trong quá trình học do sự tương quan giữa các cập nhật của actor và critic.</a:t>
            </a:r>
          </a:p>
        </p:txBody>
      </p:sp>
      <p:sp>
        <p:nvSpPr>
          <p:cNvPr name="TextBox 9" id="9"/>
          <p:cNvSpPr txBox="true"/>
          <p:nvPr/>
        </p:nvSpPr>
        <p:spPr>
          <a:xfrm rot="0">
            <a:off x="9056724" y="4366675"/>
            <a:ext cx="8582227" cy="25279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Cung cấp một cách tiếp cận ổn định hơn nhờ vào việc kết hợp các ước lượng từ nhiều bước, giúp giảm thiểu sự biến động.</a:t>
            </a:r>
          </a:p>
        </p:txBody>
      </p:sp>
    </p:spTree>
  </p:cSld>
  <p:clrMapOvr>
    <a:masterClrMapping/>
  </p:clrMapOvr>
</p:sld>
</file>

<file path=ppt/slides/slide32.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622015" y="942975"/>
            <a:ext cx="7043970"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Cách hoạt động của GAE</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047240"/>
            <a:ext cx="16230600" cy="7211060"/>
          </a:xfrm>
          <a:prstGeom prst="rect">
            <a:avLst/>
          </a:prstGeom>
        </p:spPr>
        <p:txBody>
          <a:bodyPr anchor="t" rtlCol="false" tIns="0" lIns="0" bIns="0" rIns="0">
            <a:spAutoFit/>
          </a:bodyPr>
          <a:lstStyle/>
          <a:p>
            <a:pPr algn="l" marL="885187" indent="-442594" lvl="1">
              <a:lnSpc>
                <a:spcPts val="5739"/>
              </a:lnSpc>
              <a:buFont typeface="Arial"/>
              <a:buChar char="•"/>
            </a:pPr>
            <a:r>
              <a:rPr lang="en-US" b="true" sz="4099">
                <a:solidFill>
                  <a:srgbClr val="000000"/>
                </a:solidFill>
                <a:latin typeface="Noto Sans Bold"/>
                <a:ea typeface="Noto Sans Bold"/>
                <a:cs typeface="Noto Sans Bold"/>
                <a:sym typeface="Noto Sans Bold"/>
              </a:rPr>
              <a:t>Bước 1:</a:t>
            </a:r>
            <a:r>
              <a:rPr lang="en-US" sz="4099">
                <a:solidFill>
                  <a:srgbClr val="000000"/>
                </a:solidFill>
                <a:latin typeface="Noto Sans"/>
                <a:ea typeface="Noto Sans"/>
                <a:cs typeface="Noto Sans"/>
                <a:sym typeface="Noto Sans"/>
              </a:rPr>
              <a:t> Thực hiện các hành động theo chính sách hiện tại πθ​ và thu thập các trạng thái, hành động, và phần thưởng.</a:t>
            </a:r>
          </a:p>
          <a:p>
            <a:pPr algn="l" marL="885187" indent="-442594" lvl="1">
              <a:lnSpc>
                <a:spcPts val="5739"/>
              </a:lnSpc>
              <a:buFont typeface="Arial"/>
              <a:buChar char="•"/>
            </a:pPr>
            <a:r>
              <a:rPr lang="en-US" b="true" sz="4099">
                <a:solidFill>
                  <a:srgbClr val="000000"/>
                </a:solidFill>
                <a:latin typeface="Noto Sans Bold"/>
                <a:ea typeface="Noto Sans Bold"/>
                <a:cs typeface="Noto Sans Bold"/>
                <a:sym typeface="Noto Sans Bold"/>
              </a:rPr>
              <a:t>Bước 2:</a:t>
            </a:r>
            <a:r>
              <a:rPr lang="en-US" sz="4099">
                <a:solidFill>
                  <a:srgbClr val="000000"/>
                </a:solidFill>
                <a:latin typeface="Noto Sans"/>
                <a:ea typeface="Noto Sans"/>
                <a:cs typeface="Noto Sans"/>
                <a:sym typeface="Noto Sans"/>
              </a:rPr>
              <a:t> Sử dụng công thức phần dư sai số thời gian để tính toán phần dư sai số thời gian cho mỗi bước.</a:t>
            </a:r>
          </a:p>
          <a:p>
            <a:pPr algn="l" marL="885187" indent="-442594" lvl="1">
              <a:lnSpc>
                <a:spcPts val="5739"/>
              </a:lnSpc>
              <a:buFont typeface="Arial"/>
              <a:buChar char="•"/>
            </a:pPr>
            <a:r>
              <a:rPr lang="en-US" b="true" sz="4099">
                <a:solidFill>
                  <a:srgbClr val="000000"/>
                </a:solidFill>
                <a:latin typeface="Noto Sans Bold"/>
                <a:ea typeface="Noto Sans Bold"/>
                <a:cs typeface="Noto Sans Bold"/>
                <a:sym typeface="Noto Sans Bold"/>
              </a:rPr>
              <a:t>Bước 3:</a:t>
            </a:r>
            <a:r>
              <a:rPr lang="en-US" sz="4099">
                <a:solidFill>
                  <a:srgbClr val="000000"/>
                </a:solidFill>
                <a:latin typeface="Noto Sans"/>
                <a:ea typeface="Noto Sans"/>
                <a:cs typeface="Noto Sans"/>
                <a:sym typeface="Noto Sans"/>
              </a:rPr>
              <a:t> Sử dụng công thức để ước lượng hàm lợi ích từ k bước rollout.</a:t>
            </a:r>
          </a:p>
          <a:p>
            <a:pPr algn="l" marL="885187" indent="-442594" lvl="1">
              <a:lnSpc>
                <a:spcPts val="5739"/>
              </a:lnSpc>
              <a:buFont typeface="Arial"/>
              <a:buChar char="•"/>
            </a:pPr>
            <a:r>
              <a:rPr lang="en-US" b="true" sz="4099">
                <a:solidFill>
                  <a:srgbClr val="000000"/>
                </a:solidFill>
                <a:latin typeface="Noto Sans Bold"/>
                <a:ea typeface="Noto Sans Bold"/>
                <a:cs typeface="Noto Sans Bold"/>
                <a:sym typeface="Noto Sans Bold"/>
              </a:rPr>
              <a:t>Bước 4:</a:t>
            </a:r>
            <a:r>
              <a:rPr lang="en-US" sz="4099">
                <a:solidFill>
                  <a:srgbClr val="000000"/>
                </a:solidFill>
                <a:latin typeface="Noto Sans"/>
                <a:ea typeface="Noto Sans"/>
                <a:cs typeface="Noto Sans"/>
                <a:sym typeface="Noto Sans"/>
              </a:rPr>
              <a:t> Sử dụng công thức để kết hợp các ước lượng hàm lợi ích từ nhiều bước rollout với trọng số mũ λ.</a:t>
            </a:r>
          </a:p>
          <a:p>
            <a:pPr algn="l" marL="885187" indent="-442594" lvl="1">
              <a:lnSpc>
                <a:spcPts val="5739"/>
              </a:lnSpc>
              <a:buFont typeface="Arial"/>
              <a:buChar char="•"/>
            </a:pPr>
            <a:r>
              <a:rPr lang="en-US" b="true" sz="4099">
                <a:solidFill>
                  <a:srgbClr val="000000"/>
                </a:solidFill>
                <a:latin typeface="Noto Sans Bold"/>
                <a:ea typeface="Noto Sans Bold"/>
                <a:cs typeface="Noto Sans Bold"/>
                <a:sym typeface="Noto Sans Bold"/>
              </a:rPr>
              <a:t>Bước 5:</a:t>
            </a:r>
            <a:r>
              <a:rPr lang="en-US" sz="4099">
                <a:solidFill>
                  <a:srgbClr val="000000"/>
                </a:solidFill>
                <a:latin typeface="Noto Sans"/>
                <a:ea typeface="Noto Sans"/>
                <a:cs typeface="Noto Sans"/>
                <a:sym typeface="Noto Sans"/>
              </a:rPr>
              <a:t> Sử dụng ước lượng hàm lợi ích tổng quát để cập nhật tham số của Actor và Critic.</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3238719"/>
            <a:ext cx="8917759" cy="7048281"/>
          </a:xfrm>
          <a:custGeom>
            <a:avLst/>
            <a:gdLst/>
            <a:ahLst/>
            <a:cxnLst/>
            <a:rect r="r" b="b" t="t" l="l"/>
            <a:pathLst>
              <a:path h="7048281" w="8917759">
                <a:moveTo>
                  <a:pt x="0" y="0"/>
                </a:moveTo>
                <a:lnTo>
                  <a:pt x="8917759" y="0"/>
                </a:lnTo>
                <a:lnTo>
                  <a:pt x="8917759" y="7048281"/>
                </a:lnTo>
                <a:lnTo>
                  <a:pt x="0" y="7048281"/>
                </a:lnTo>
                <a:lnTo>
                  <a:pt x="0" y="0"/>
                </a:lnTo>
                <a:close/>
              </a:path>
            </a:pathLst>
          </a:custGeom>
          <a:blipFill>
            <a:blip r:embed="rId2"/>
            <a:stretch>
              <a:fillRect l="0" t="0" r="0" b="0"/>
            </a:stretch>
          </a:blipFill>
        </p:spPr>
      </p:sp>
      <p:sp>
        <p:nvSpPr>
          <p:cNvPr name="TextBox 3" id="3"/>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GAE</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5" id="5"/>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Ước lượng hàm lợi ích tổng quát</a:t>
            </a:r>
          </a:p>
        </p:txBody>
      </p:sp>
      <p:sp>
        <p:nvSpPr>
          <p:cNvPr name="TextBox 6" id="6"/>
          <p:cNvSpPr txBox="true"/>
          <p:nvPr/>
        </p:nvSpPr>
        <p:spPr>
          <a:xfrm rot="0">
            <a:off x="10715460" y="3224091"/>
            <a:ext cx="7063776" cy="6449546"/>
          </a:xfrm>
          <a:prstGeom prst="rect">
            <a:avLst/>
          </a:prstGeom>
        </p:spPr>
        <p:txBody>
          <a:bodyPr anchor="t" rtlCol="false" tIns="0" lIns="0" bIns="0" rIns="0">
            <a:spAutoFit/>
          </a:bodyPr>
          <a:lstStyle/>
          <a:p>
            <a:pPr algn="l" marL="885605" indent="-442802" lvl="1">
              <a:lnSpc>
                <a:spcPts val="5742"/>
              </a:lnSpc>
              <a:buFont typeface="Arial"/>
              <a:buChar char="•"/>
            </a:pPr>
            <a:r>
              <a:rPr lang="en-US" sz="4101">
                <a:solidFill>
                  <a:srgbClr val="000000"/>
                </a:solidFill>
                <a:latin typeface="Noto Sans"/>
                <a:ea typeface="Noto Sans"/>
                <a:cs typeface="Noto Sans"/>
                <a:sym typeface="Noto Sans"/>
              </a:rPr>
              <a:t>M</a:t>
            </a:r>
            <a:r>
              <a:rPr lang="en-US" sz="4101">
                <a:solidFill>
                  <a:srgbClr val="000000"/>
                </a:solidFill>
                <a:latin typeface="Noto Sans"/>
                <a:ea typeface="Noto Sans"/>
                <a:cs typeface="Noto Sans"/>
                <a:sym typeface="Noto Sans"/>
              </a:rPr>
              <a:t>ột phiên bản tổng quát của hàm lợi ích cơ bản</a:t>
            </a:r>
          </a:p>
          <a:p>
            <a:pPr algn="l" marL="885605" indent="-442802" lvl="1">
              <a:lnSpc>
                <a:spcPts val="5742"/>
              </a:lnSpc>
              <a:buFont typeface="Arial"/>
              <a:buChar char="•"/>
            </a:pPr>
            <a:r>
              <a:rPr lang="en-US" sz="4101">
                <a:solidFill>
                  <a:srgbClr val="000000"/>
                </a:solidFill>
                <a:latin typeface="Noto Sans"/>
                <a:ea typeface="Noto Sans"/>
                <a:cs typeface="Noto Sans"/>
                <a:sym typeface="Noto Sans"/>
              </a:rPr>
              <a:t>Đo lường sự khác biệt giữa tổng phần thưởng tích lũy theo các rollout r1,r2,…,rd (có tính đến hệ số chiết khấu γ) và giá trị kỳ vọng của trạng thái ban đầu Uπθ(s).</a:t>
            </a:r>
          </a:p>
        </p:txBody>
      </p:sp>
    </p:spTree>
  </p:cSld>
  <p:clrMapOvr>
    <a:masterClrMapping/>
  </p:clrMapOvr>
</p:sld>
</file>

<file path=ppt/slides/slide34.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GAE</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Ước lượng hàm lợi ích tổng quát</a:t>
            </a:r>
          </a:p>
        </p:txBody>
      </p:sp>
      <p:sp>
        <p:nvSpPr>
          <p:cNvPr name="TextBox 5" id="5"/>
          <p:cNvSpPr txBox="true"/>
          <p:nvPr/>
        </p:nvSpPr>
        <p:spPr>
          <a:xfrm rot="0">
            <a:off x="0" y="3638447"/>
            <a:ext cx="18288000" cy="531368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000000"/>
                </a:solidFill>
                <a:latin typeface="Noto Sans"/>
                <a:ea typeface="Noto Sans"/>
                <a:cs typeface="Noto Sans"/>
                <a:sym typeface="Noto Sans"/>
              </a:rPr>
              <a:t>C</a:t>
            </a:r>
            <a:r>
              <a:rPr lang="en-US" sz="3799">
                <a:solidFill>
                  <a:srgbClr val="000000"/>
                </a:solidFill>
                <a:latin typeface="Noto Sans"/>
                <a:ea typeface="Noto Sans"/>
                <a:cs typeface="Noto Sans"/>
                <a:sym typeface="Noto Sans"/>
              </a:rPr>
              <a:t>ân bằng giữa sai số (bias) và phương sai (variance) trong quá trình huấn luyện.</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Đánh giá hiệu quả của hành động tại trạng thái , với các phần thưởng được lấy từ các quỹ đạo rollout thực tế.</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Có thể đạt được một ước lượng không sai số (unbiased) thông qua các quỹ đạo rollout.</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Tuy nhiên, ước lượng có phương sai cao, do đó cần nhiều mẫu để đạt được độ chính xác cao.</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787473" y="3298657"/>
            <a:ext cx="6538501" cy="968667"/>
          </a:xfrm>
          <a:custGeom>
            <a:avLst/>
            <a:gdLst/>
            <a:ahLst/>
            <a:cxnLst/>
            <a:rect r="r" b="b" t="t" l="l"/>
            <a:pathLst>
              <a:path h="968667" w="6538501">
                <a:moveTo>
                  <a:pt x="0" y="0"/>
                </a:moveTo>
                <a:lnTo>
                  <a:pt x="6538501" y="0"/>
                </a:lnTo>
                <a:lnTo>
                  <a:pt x="6538501" y="968667"/>
                </a:lnTo>
                <a:lnTo>
                  <a:pt x="0" y="968667"/>
                </a:lnTo>
                <a:lnTo>
                  <a:pt x="0" y="0"/>
                </a:lnTo>
                <a:close/>
              </a:path>
            </a:pathLst>
          </a:custGeom>
          <a:blipFill>
            <a:blip r:embed="rId2"/>
            <a:stretch>
              <a:fillRect l="0" t="0" r="0" b="0"/>
            </a:stretch>
          </a:blipFill>
        </p:spPr>
      </p:sp>
      <p:sp>
        <p:nvSpPr>
          <p:cNvPr name="TextBox 3" id="3"/>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GAE</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5" id="5"/>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Phần dư sai số thời gian (Temporal Difference Residual):</a:t>
            </a:r>
          </a:p>
        </p:txBody>
      </p:sp>
      <p:sp>
        <p:nvSpPr>
          <p:cNvPr name="TextBox 6" id="6"/>
          <p:cNvSpPr txBox="true"/>
          <p:nvPr/>
        </p:nvSpPr>
        <p:spPr>
          <a:xfrm rot="0">
            <a:off x="1028700" y="4617805"/>
            <a:ext cx="16056047" cy="398018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000000"/>
                </a:solidFill>
                <a:latin typeface="Noto Sans"/>
                <a:ea typeface="Noto Sans"/>
                <a:cs typeface="Noto Sans"/>
                <a:sym typeface="Noto Sans"/>
              </a:rPr>
              <a:t>Với st, rt, và st+1 lần lượt là trạng thái, phần thưởng và trạng thái tiếp theo trong một quỹ đạo đã được mẫu</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Phần dư sai số thời gian đo lường sự khác biệt giữa phần thưởng nhận được cộng với giá trị kỳ vọng của trạng thái tiếp theo và giá trị kỳ vọng của trạng thái hiện tại</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Sử dụng để cập nhật hàm giá trị U.</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726439" y="3220457"/>
            <a:ext cx="12835122" cy="2501333"/>
          </a:xfrm>
          <a:custGeom>
            <a:avLst/>
            <a:gdLst/>
            <a:ahLst/>
            <a:cxnLst/>
            <a:rect r="r" b="b" t="t" l="l"/>
            <a:pathLst>
              <a:path h="2501333" w="12835122">
                <a:moveTo>
                  <a:pt x="0" y="0"/>
                </a:moveTo>
                <a:lnTo>
                  <a:pt x="12835122" y="0"/>
                </a:lnTo>
                <a:lnTo>
                  <a:pt x="12835122" y="2501332"/>
                </a:lnTo>
                <a:lnTo>
                  <a:pt x="0" y="2501332"/>
                </a:lnTo>
                <a:lnTo>
                  <a:pt x="0" y="0"/>
                </a:lnTo>
                <a:close/>
              </a:path>
            </a:pathLst>
          </a:custGeom>
          <a:blipFill>
            <a:blip r:embed="rId2"/>
            <a:stretch>
              <a:fillRect l="0" t="0" r="0" b="0"/>
            </a:stretch>
          </a:blipFill>
        </p:spPr>
      </p:sp>
      <p:sp>
        <p:nvSpPr>
          <p:cNvPr name="TextBox 3" id="3"/>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GAE</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5" id="5"/>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Ước lượng hàm lợi ích từ k bước rollout</a:t>
            </a:r>
          </a:p>
        </p:txBody>
      </p:sp>
      <p:sp>
        <p:nvSpPr>
          <p:cNvPr name="TextBox 6" id="6"/>
          <p:cNvSpPr txBox="true"/>
          <p:nvPr/>
        </p:nvSpPr>
        <p:spPr>
          <a:xfrm rot="0">
            <a:off x="1028700" y="5994070"/>
            <a:ext cx="16056047" cy="264668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000000"/>
                </a:solidFill>
                <a:latin typeface="Noto Sans"/>
                <a:ea typeface="Noto Sans"/>
                <a:cs typeface="Noto Sans"/>
                <a:sym typeface="Noto Sans"/>
              </a:rPr>
              <a:t>Ước lượng hàm lợi ích từ k bước rollout và giá trị kỳ vọng của trạng thái kết quả.</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Cân bằng giữa độ chệch và phương sai bằng cách sử dụng một số bước rollout cố định.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950607" y="3424426"/>
            <a:ext cx="6386786" cy="1876686"/>
          </a:xfrm>
          <a:custGeom>
            <a:avLst/>
            <a:gdLst/>
            <a:ahLst/>
            <a:cxnLst/>
            <a:rect r="r" b="b" t="t" l="l"/>
            <a:pathLst>
              <a:path h="1876686" w="6386786">
                <a:moveTo>
                  <a:pt x="0" y="0"/>
                </a:moveTo>
                <a:lnTo>
                  <a:pt x="6386786" y="0"/>
                </a:lnTo>
                <a:lnTo>
                  <a:pt x="6386786" y="1876686"/>
                </a:lnTo>
                <a:lnTo>
                  <a:pt x="0" y="1876686"/>
                </a:lnTo>
                <a:lnTo>
                  <a:pt x="0" y="0"/>
                </a:lnTo>
                <a:close/>
              </a:path>
            </a:pathLst>
          </a:custGeom>
          <a:blipFill>
            <a:blip r:embed="rId2"/>
            <a:stretch>
              <a:fillRect l="0" t="0" r="0" b="0"/>
            </a:stretch>
          </a:blipFill>
        </p:spPr>
      </p:sp>
      <p:sp>
        <p:nvSpPr>
          <p:cNvPr name="TextBox 3" id="3"/>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GAE</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5" id="5"/>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Ước lượng hàm lợi ích tổng quát với phần dư sai số thời gian</a:t>
            </a:r>
          </a:p>
        </p:txBody>
      </p:sp>
      <p:sp>
        <p:nvSpPr>
          <p:cNvPr name="TextBox 6" id="6"/>
          <p:cNvSpPr txBox="true"/>
          <p:nvPr/>
        </p:nvSpPr>
        <p:spPr>
          <a:xfrm rot="0">
            <a:off x="1028700" y="5777362"/>
            <a:ext cx="16056047" cy="264668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000000"/>
                </a:solidFill>
                <a:latin typeface="Noto Sans"/>
                <a:ea typeface="Noto Sans"/>
                <a:cs typeface="Noto Sans"/>
                <a:sym typeface="Noto Sans"/>
              </a:rPr>
              <a:t>Biểu diễn ước lượng hàm lợi ích tổng quát dưới dạng tổng của các phần dư sai số thời gian.</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Giúp giảm phương sai của ước lượng bằng cách sử dụng thông tin từ nhiều bước thời gian.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87083" y="3424426"/>
            <a:ext cx="9713833" cy="864582"/>
          </a:xfrm>
          <a:custGeom>
            <a:avLst/>
            <a:gdLst/>
            <a:ahLst/>
            <a:cxnLst/>
            <a:rect r="r" b="b" t="t" l="l"/>
            <a:pathLst>
              <a:path h="864582" w="9713833">
                <a:moveTo>
                  <a:pt x="0" y="0"/>
                </a:moveTo>
                <a:lnTo>
                  <a:pt x="9713834" y="0"/>
                </a:lnTo>
                <a:lnTo>
                  <a:pt x="9713834" y="864582"/>
                </a:lnTo>
                <a:lnTo>
                  <a:pt x="0" y="864582"/>
                </a:lnTo>
                <a:lnTo>
                  <a:pt x="0" y="0"/>
                </a:lnTo>
                <a:close/>
              </a:path>
            </a:pathLst>
          </a:custGeom>
          <a:blipFill>
            <a:blip r:embed="rId2"/>
            <a:stretch>
              <a:fillRect l="0" t="0" r="0" b="0"/>
            </a:stretch>
          </a:blipFill>
        </p:spPr>
      </p:sp>
      <p:sp>
        <p:nvSpPr>
          <p:cNvPr name="TextBox 3" id="3"/>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GAE</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5" id="5"/>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Ước lượng hàm lợi ích tổng quát với phần dư sai số thời gian</a:t>
            </a:r>
          </a:p>
        </p:txBody>
      </p:sp>
      <p:sp>
        <p:nvSpPr>
          <p:cNvPr name="TextBox 6" id="6"/>
          <p:cNvSpPr txBox="true"/>
          <p:nvPr/>
        </p:nvSpPr>
        <p:spPr>
          <a:xfrm rot="0">
            <a:off x="1028700" y="5067300"/>
            <a:ext cx="16056047" cy="264668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000000"/>
                </a:solidFill>
                <a:latin typeface="Noto Sans"/>
                <a:ea typeface="Noto Sans"/>
                <a:cs typeface="Noto Sans"/>
                <a:sym typeface="Noto Sans"/>
              </a:rPr>
              <a:t>Khi λ=0: GAE trở thành ước lượng dựa trên residual tạm thời với độ thiên lệch cao và phương sai thấp.</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Khi λ=1: GAE chuyển thành ước lượng dựa trên toàn bộ quỹ đạo với độ thiên lệch thấp nhưng phương sai cao hơn.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87083" y="3424426"/>
            <a:ext cx="9713833" cy="864582"/>
          </a:xfrm>
          <a:custGeom>
            <a:avLst/>
            <a:gdLst/>
            <a:ahLst/>
            <a:cxnLst/>
            <a:rect r="r" b="b" t="t" l="l"/>
            <a:pathLst>
              <a:path h="864582" w="9713833">
                <a:moveTo>
                  <a:pt x="0" y="0"/>
                </a:moveTo>
                <a:lnTo>
                  <a:pt x="9713834" y="0"/>
                </a:lnTo>
                <a:lnTo>
                  <a:pt x="9713834" y="864582"/>
                </a:lnTo>
                <a:lnTo>
                  <a:pt x="0" y="864582"/>
                </a:lnTo>
                <a:lnTo>
                  <a:pt x="0" y="0"/>
                </a:lnTo>
                <a:close/>
              </a:path>
            </a:pathLst>
          </a:custGeom>
          <a:blipFill>
            <a:blip r:embed="rId2"/>
            <a:stretch>
              <a:fillRect l="0" t="0" r="0" b="0"/>
            </a:stretch>
          </a:blipFill>
        </p:spPr>
      </p:sp>
      <p:sp>
        <p:nvSpPr>
          <p:cNvPr name="TextBox 3" id="3"/>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GAE</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5" id="5"/>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Ước lượng hàm lợi ích tổng quát với phần dư sai số thời gian</a:t>
            </a:r>
          </a:p>
        </p:txBody>
      </p:sp>
      <p:sp>
        <p:nvSpPr>
          <p:cNvPr name="TextBox 6" id="6"/>
          <p:cNvSpPr txBox="true"/>
          <p:nvPr/>
        </p:nvSpPr>
        <p:spPr>
          <a:xfrm rot="0">
            <a:off x="1028700" y="5067300"/>
            <a:ext cx="16056047" cy="264668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000000"/>
                </a:solidFill>
                <a:latin typeface="Noto Sans"/>
                <a:ea typeface="Noto Sans"/>
                <a:cs typeface="Noto Sans"/>
                <a:sym typeface="Noto Sans"/>
              </a:rPr>
              <a:t>Sử dụng trọng số mũ λ để kết hợp các ước lượng hàm lợi ích từ nhiều bước rollout khác nhau.</a:t>
            </a:r>
          </a:p>
          <a:p>
            <a:pPr algn="l" marL="820419" indent="-410209" lvl="1">
              <a:lnSpc>
                <a:spcPts val="5319"/>
              </a:lnSpc>
              <a:buFont typeface="Arial"/>
              <a:buChar char="•"/>
            </a:pPr>
            <a:r>
              <a:rPr lang="en-US" sz="3799">
                <a:solidFill>
                  <a:srgbClr val="000000"/>
                </a:solidFill>
                <a:latin typeface="Noto Sans"/>
                <a:ea typeface="Noto Sans"/>
                <a:cs typeface="Noto Sans"/>
                <a:sym typeface="Noto Sans"/>
              </a:rPr>
              <a:t>Cân bằng giữa độ chệch và phương sai bằng cách điều chỉnh giá trị λ.</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0" y="1706563"/>
            <a:ext cx="18288000" cy="6647180"/>
          </a:xfrm>
          <a:prstGeom prst="rect">
            <a:avLst/>
          </a:prstGeom>
        </p:spPr>
        <p:txBody>
          <a:bodyPr anchor="t" rtlCol="false" tIns="0" lIns="0" bIns="0" rIns="0">
            <a:spAutoFit/>
          </a:bodyPr>
          <a:lstStyle/>
          <a:p>
            <a:pPr algn="l" marL="820419" indent="-410209" lvl="1">
              <a:lnSpc>
                <a:spcPts val="5319"/>
              </a:lnSpc>
              <a:buFont typeface="Arial"/>
              <a:buChar char="•"/>
            </a:pPr>
            <a:r>
              <a:rPr lang="en-US" b="true" sz="3799">
                <a:solidFill>
                  <a:srgbClr val="000000"/>
                </a:solidFill>
                <a:latin typeface="Noto Sans Bold"/>
                <a:ea typeface="Noto Sans Bold"/>
                <a:cs typeface="Noto Sans Bold"/>
                <a:sym typeface="Noto Sans Bold"/>
              </a:rPr>
              <a:t>Tầm quan trọng của Học Tăng Cường (Reinforcement Learning - RL): </a:t>
            </a:r>
            <a:r>
              <a:rPr lang="en-US" sz="3799">
                <a:solidFill>
                  <a:srgbClr val="000000"/>
                </a:solidFill>
                <a:latin typeface="Noto Sans"/>
                <a:ea typeface="Noto Sans"/>
                <a:cs typeface="Noto Sans"/>
                <a:sym typeface="Noto Sans"/>
              </a:rPr>
              <a:t>Có vai trò quan trọng trong trí tuệ nhân tạo, giúp các tác nhân đưa ra quyết định tối ưu qua tương tác với môi trường, ứng dụng trong robotics và hệ thống ra quyết định.</a:t>
            </a:r>
          </a:p>
          <a:p>
            <a:pPr algn="l" marL="820419" indent="-410209" lvl="1">
              <a:lnSpc>
                <a:spcPts val="5319"/>
              </a:lnSpc>
              <a:buFont typeface="Arial"/>
              <a:buChar char="•"/>
            </a:pPr>
            <a:r>
              <a:rPr lang="en-US" b="true" sz="3799">
                <a:solidFill>
                  <a:srgbClr val="000000"/>
                </a:solidFill>
                <a:latin typeface="Noto Sans Bold"/>
                <a:ea typeface="Noto Sans Bold"/>
                <a:cs typeface="Noto Sans Bold"/>
                <a:sym typeface="Noto Sans Bold"/>
              </a:rPr>
              <a:t>Thuật toán Actor-Critic: </a:t>
            </a:r>
            <a:r>
              <a:rPr lang="en-US" sz="3799">
                <a:solidFill>
                  <a:srgbClr val="000000"/>
                </a:solidFill>
                <a:latin typeface="Noto Sans"/>
                <a:ea typeface="Noto Sans"/>
                <a:cs typeface="Noto Sans"/>
                <a:sym typeface="Noto Sans"/>
              </a:rPr>
              <a:t>Kết hợp học dựa trên giá trị và chính sách. Kiến trúc với Actor và Critic giúp học chính sách liên tục, giảm độ biến thiên, cải thiện hiệu quả và tốc độ hội tụ.</a:t>
            </a:r>
          </a:p>
          <a:p>
            <a:pPr algn="l" marL="820419" indent="-410209" lvl="1">
              <a:lnSpc>
                <a:spcPts val="5319"/>
              </a:lnSpc>
              <a:buFont typeface="Arial"/>
              <a:buChar char="•"/>
            </a:pPr>
            <a:r>
              <a:rPr lang="en-US" b="true" sz="3799">
                <a:solidFill>
                  <a:srgbClr val="000000"/>
                </a:solidFill>
                <a:latin typeface="Noto Sans Bold"/>
                <a:ea typeface="Noto Sans Bold"/>
                <a:cs typeface="Noto Sans Bold"/>
                <a:sym typeface="Noto Sans Bold"/>
              </a:rPr>
              <a:t>Khả năng ứng dụng: </a:t>
            </a:r>
            <a:r>
              <a:rPr lang="en-US" sz="3799">
                <a:solidFill>
                  <a:srgbClr val="000000"/>
                </a:solidFill>
                <a:latin typeface="Noto Sans"/>
                <a:ea typeface="Noto Sans"/>
                <a:cs typeface="Noto Sans"/>
                <a:sym typeface="Noto Sans"/>
              </a:rPr>
              <a:t>Actor-Critic đã thành công trong nhiều lĩnh vực như điều khiển robot và tối ưu hóa năng lượng. </a:t>
            </a:r>
          </a:p>
          <a:p>
            <a:pPr algn="l">
              <a:lnSpc>
                <a:spcPts val="5319"/>
              </a:lnSpc>
            </a:pPr>
          </a:p>
        </p:txBody>
      </p:sp>
      <p:pic>
        <p:nvPicPr>
          <p:cNvPr name="Picture 3" id="3"/>
          <p:cNvPicPr>
            <a:picLocks noChangeAspect="true"/>
          </p:cNvPicPr>
          <p:nvPr/>
        </p:nvPicPr>
        <p:blipFill>
          <a:blip r:embed="rId2"/>
          <a:srcRect l="0" t="0" r="0" b="0"/>
          <a:stretch>
            <a:fillRect/>
          </a:stretch>
        </p:blipFill>
        <p:spPr>
          <a:xfrm flipH="false" flipV="false" rot="0">
            <a:off x="14018999" y="7875015"/>
            <a:ext cx="4269001" cy="2411985"/>
          </a:xfrm>
          <a:prstGeom prst="rect">
            <a:avLst/>
          </a:prstGeom>
        </p:spPr>
      </p:pic>
      <p:sp>
        <p:nvSpPr>
          <p:cNvPr name="TextBox 4" id="4"/>
          <p:cNvSpPr txBox="true"/>
          <p:nvPr/>
        </p:nvSpPr>
        <p:spPr>
          <a:xfrm rot="0">
            <a:off x="1340346" y="0"/>
            <a:ext cx="15607308"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1. Giới thiệu tổng quan - Lí do chọn đề tài</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744963" y="6953030"/>
            <a:ext cx="4649812" cy="1258184"/>
          </a:xfrm>
          <a:custGeom>
            <a:avLst/>
            <a:gdLst/>
            <a:ahLst/>
            <a:cxnLst/>
            <a:rect r="r" b="b" t="t" l="l"/>
            <a:pathLst>
              <a:path h="1258184" w="4649812">
                <a:moveTo>
                  <a:pt x="0" y="0"/>
                </a:moveTo>
                <a:lnTo>
                  <a:pt x="4649812" y="0"/>
                </a:lnTo>
                <a:lnTo>
                  <a:pt x="4649812" y="1258184"/>
                </a:lnTo>
                <a:lnTo>
                  <a:pt x="0" y="1258184"/>
                </a:lnTo>
                <a:lnTo>
                  <a:pt x="0" y="0"/>
                </a:lnTo>
                <a:close/>
              </a:path>
            </a:pathLst>
          </a:custGeom>
          <a:blipFill>
            <a:blip r:embed="rId2"/>
            <a:stretch>
              <a:fillRect l="0" t="0" r="0" b="0"/>
            </a:stretch>
          </a:blipFill>
        </p:spPr>
      </p:sp>
      <p:sp>
        <p:nvSpPr>
          <p:cNvPr name="Freeform 3" id="3"/>
          <p:cNvSpPr/>
          <p:nvPr/>
        </p:nvSpPr>
        <p:spPr>
          <a:xfrm flipH="false" flipV="false" rot="0">
            <a:off x="7183632" y="6064095"/>
            <a:ext cx="9565756" cy="3962956"/>
          </a:xfrm>
          <a:custGeom>
            <a:avLst/>
            <a:gdLst/>
            <a:ahLst/>
            <a:cxnLst/>
            <a:rect r="r" b="b" t="t" l="l"/>
            <a:pathLst>
              <a:path h="3962956" w="9565756">
                <a:moveTo>
                  <a:pt x="0" y="0"/>
                </a:moveTo>
                <a:lnTo>
                  <a:pt x="9565756" y="0"/>
                </a:lnTo>
                <a:lnTo>
                  <a:pt x="9565756" y="3962956"/>
                </a:lnTo>
                <a:lnTo>
                  <a:pt x="0" y="3962956"/>
                </a:lnTo>
                <a:lnTo>
                  <a:pt x="0" y="0"/>
                </a:lnTo>
                <a:close/>
              </a:path>
            </a:pathLst>
          </a:custGeom>
          <a:blipFill>
            <a:blip r:embed="rId3"/>
            <a:stretch>
              <a:fillRect l="0" t="0" r="0" b="0"/>
            </a:stretch>
          </a:blipFill>
        </p:spPr>
      </p:sp>
      <p:sp>
        <p:nvSpPr>
          <p:cNvPr name="TextBox 4" id="4"/>
          <p:cNvSpPr txBox="true"/>
          <p:nvPr/>
        </p:nvSpPr>
        <p:spPr>
          <a:xfrm rot="0">
            <a:off x="7549110" y="942975"/>
            <a:ext cx="3189780"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Ví dụ - GAE</a:t>
            </a:r>
          </a:p>
        </p:txBody>
      </p:sp>
      <p:sp>
        <p:nvSpPr>
          <p:cNvPr name="TextBox 5" id="5"/>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6" id="6"/>
          <p:cNvSpPr txBox="true"/>
          <p:nvPr/>
        </p:nvSpPr>
        <p:spPr>
          <a:xfrm rot="0">
            <a:off x="1028700" y="2038829"/>
            <a:ext cx="16230600" cy="1313180"/>
          </a:xfrm>
          <a:prstGeom prst="rect">
            <a:avLst/>
          </a:prstGeom>
        </p:spPr>
        <p:txBody>
          <a:bodyPr anchor="t" rtlCol="false" tIns="0" lIns="0" bIns="0" rIns="0">
            <a:spAutoFit/>
          </a:bodyPr>
          <a:lstStyle/>
          <a:p>
            <a:pPr algn="just">
              <a:lnSpc>
                <a:spcPts val="5319"/>
              </a:lnSpc>
              <a:spcBef>
                <a:spcPct val="0"/>
              </a:spcBef>
            </a:pPr>
            <a:r>
              <a:rPr lang="en-US" sz="3799">
                <a:solidFill>
                  <a:srgbClr val="000000"/>
                </a:solidFill>
                <a:latin typeface="Noto Sans"/>
                <a:ea typeface="Noto Sans"/>
                <a:cs typeface="Noto Sans"/>
                <a:sym typeface="Noto Sans"/>
              </a:rPr>
              <a:t>Giả sử chúng ta có một robot di chuyển trong một mê cung. Chúng ta sẽ sử dụng GAE để cải thiện hiệu quả của thuật toán Actor-Critic.</a:t>
            </a:r>
          </a:p>
        </p:txBody>
      </p:sp>
      <p:sp>
        <p:nvSpPr>
          <p:cNvPr name="TextBox 7" id="7"/>
          <p:cNvSpPr txBox="true"/>
          <p:nvPr/>
        </p:nvSpPr>
        <p:spPr>
          <a:xfrm rot="0">
            <a:off x="1028700" y="3694909"/>
            <a:ext cx="16230600" cy="1313180"/>
          </a:xfrm>
          <a:prstGeom prst="rect">
            <a:avLst/>
          </a:prstGeom>
        </p:spPr>
        <p:txBody>
          <a:bodyPr anchor="t" rtlCol="false" tIns="0" lIns="0" bIns="0" rIns="0">
            <a:spAutoFit/>
          </a:bodyPr>
          <a:lstStyle/>
          <a:p>
            <a:pPr algn="l" marL="820419" indent="-410209" lvl="1">
              <a:lnSpc>
                <a:spcPts val="5319"/>
              </a:lnSpc>
              <a:spcBef>
                <a:spcPct val="0"/>
              </a:spcBef>
              <a:buFont typeface="Arial"/>
              <a:buChar char="•"/>
            </a:pPr>
            <a:r>
              <a:rPr lang="en-US" b="true" sz="3799">
                <a:solidFill>
                  <a:srgbClr val="000000"/>
                </a:solidFill>
                <a:latin typeface="Noto Sans Bold"/>
                <a:ea typeface="Noto Sans Bold"/>
                <a:cs typeface="Noto Sans Bold"/>
                <a:sym typeface="Noto Sans Bold"/>
              </a:rPr>
              <a:t>Bước 1: </a:t>
            </a:r>
            <a:r>
              <a:rPr lang="en-US" sz="3799">
                <a:solidFill>
                  <a:srgbClr val="000000"/>
                </a:solidFill>
                <a:latin typeface="Noto Sans"/>
                <a:ea typeface="Noto Sans"/>
                <a:cs typeface="Noto Sans"/>
                <a:sym typeface="Noto Sans"/>
              </a:rPr>
              <a:t>Thu thập dữ liệu. </a:t>
            </a:r>
            <a:r>
              <a:rPr lang="en-US" sz="3799">
                <a:solidFill>
                  <a:srgbClr val="000000"/>
                </a:solidFill>
                <a:latin typeface="Noto Sans"/>
                <a:ea typeface="Noto Sans"/>
                <a:cs typeface="Noto Sans"/>
                <a:sym typeface="Noto Sans"/>
              </a:rPr>
              <a:t>Robot di chuyển và ghi lại các trạng thái, hành động, phần thưởng, và trạng thái mới.</a:t>
            </a:r>
          </a:p>
        </p:txBody>
      </p:sp>
      <p:sp>
        <p:nvSpPr>
          <p:cNvPr name="TextBox 8" id="8"/>
          <p:cNvSpPr txBox="true"/>
          <p:nvPr/>
        </p:nvSpPr>
        <p:spPr>
          <a:xfrm rot="0">
            <a:off x="1028700" y="5350989"/>
            <a:ext cx="16230600" cy="646430"/>
          </a:xfrm>
          <a:prstGeom prst="rect">
            <a:avLst/>
          </a:prstGeom>
        </p:spPr>
        <p:txBody>
          <a:bodyPr anchor="t" rtlCol="false" tIns="0" lIns="0" bIns="0" rIns="0">
            <a:spAutoFit/>
          </a:bodyPr>
          <a:lstStyle/>
          <a:p>
            <a:pPr algn="l" marL="820419" indent="-410209" lvl="1">
              <a:lnSpc>
                <a:spcPts val="5319"/>
              </a:lnSpc>
              <a:spcBef>
                <a:spcPct val="0"/>
              </a:spcBef>
              <a:buFont typeface="Arial"/>
              <a:buChar char="•"/>
            </a:pPr>
            <a:r>
              <a:rPr lang="en-US" b="true" sz="3799">
                <a:solidFill>
                  <a:srgbClr val="000000"/>
                </a:solidFill>
                <a:latin typeface="Noto Sans Bold"/>
                <a:ea typeface="Noto Sans Bold"/>
                <a:cs typeface="Noto Sans Bold"/>
                <a:sym typeface="Noto Sans Bold"/>
              </a:rPr>
              <a:t>Bước 2: </a:t>
            </a:r>
            <a:r>
              <a:rPr lang="en-US" sz="3799">
                <a:solidFill>
                  <a:srgbClr val="000000"/>
                </a:solidFill>
                <a:latin typeface="Noto Sans"/>
                <a:ea typeface="Noto Sans"/>
                <a:cs typeface="Noto Sans"/>
                <a:sym typeface="Noto Sans"/>
              </a:rPr>
              <a:t>Tính toán phần dư sai số thời gian.</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50144" y="2972761"/>
            <a:ext cx="15387712" cy="6285539"/>
          </a:xfrm>
          <a:custGeom>
            <a:avLst/>
            <a:gdLst/>
            <a:ahLst/>
            <a:cxnLst/>
            <a:rect r="r" b="b" t="t" l="l"/>
            <a:pathLst>
              <a:path h="6285539" w="15387712">
                <a:moveTo>
                  <a:pt x="0" y="0"/>
                </a:moveTo>
                <a:lnTo>
                  <a:pt x="15387712" y="0"/>
                </a:lnTo>
                <a:lnTo>
                  <a:pt x="15387712" y="6285539"/>
                </a:lnTo>
                <a:lnTo>
                  <a:pt x="0" y="6285539"/>
                </a:lnTo>
                <a:lnTo>
                  <a:pt x="0" y="0"/>
                </a:lnTo>
                <a:close/>
              </a:path>
            </a:pathLst>
          </a:custGeom>
          <a:blipFill>
            <a:blip r:embed="rId2"/>
            <a:stretch>
              <a:fillRect l="0" t="0" r="0" b="0"/>
            </a:stretch>
          </a:blipFill>
        </p:spPr>
      </p:sp>
      <p:sp>
        <p:nvSpPr>
          <p:cNvPr name="TextBox 3" id="3"/>
          <p:cNvSpPr txBox="true"/>
          <p:nvPr/>
        </p:nvSpPr>
        <p:spPr>
          <a:xfrm rot="0">
            <a:off x="7549110" y="942975"/>
            <a:ext cx="3189780"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Ví dụ - GAE</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Tree>
  </p:cSld>
  <p:clrMapOvr>
    <a:masterClrMapping/>
  </p:clrMapOvr>
</p:sld>
</file>

<file path=ppt/slides/slide42.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74497" y="2410382"/>
            <a:ext cx="17339007" cy="5763260"/>
          </a:xfrm>
          <a:prstGeom prst="rect">
            <a:avLst/>
          </a:prstGeom>
        </p:spPr>
        <p:txBody>
          <a:bodyPr anchor="t" rtlCol="false" tIns="0" lIns="0" bIns="0" rIns="0">
            <a:spAutoFit/>
          </a:bodyPr>
          <a:lstStyle/>
          <a:p>
            <a:pPr algn="just" marL="885187" indent="-442594" lvl="1">
              <a:lnSpc>
                <a:spcPts val="5739"/>
              </a:lnSpc>
              <a:buFont typeface="Arial"/>
              <a:buChar char="•"/>
            </a:pPr>
            <a:r>
              <a:rPr lang="en-US" sz="4099">
                <a:solidFill>
                  <a:srgbClr val="000000"/>
                </a:solidFill>
                <a:latin typeface="Noto Sans"/>
                <a:ea typeface="Noto Sans"/>
                <a:cs typeface="Noto Sans"/>
                <a:sym typeface="Noto Sans"/>
              </a:rPr>
              <a:t>Là một phương pháp trong học tăng cường </a:t>
            </a:r>
          </a:p>
          <a:p>
            <a:pPr algn="just">
              <a:lnSpc>
                <a:spcPts val="5739"/>
              </a:lnSpc>
            </a:pPr>
          </a:p>
          <a:p>
            <a:pPr algn="just" marL="885187" indent="-442594" lvl="1">
              <a:lnSpc>
                <a:spcPts val="5739"/>
              </a:lnSpc>
              <a:buFont typeface="Arial"/>
              <a:buChar char="•"/>
            </a:pPr>
            <a:r>
              <a:rPr lang="en-US" sz="4099">
                <a:solidFill>
                  <a:srgbClr val="000000"/>
                </a:solidFill>
                <a:latin typeface="Noto Sans"/>
                <a:ea typeface="Noto Sans"/>
                <a:cs typeface="Noto Sans"/>
                <a:sym typeface="Noto Sans"/>
              </a:rPr>
              <a:t>Được thiết kế để tối ưu hóa các chính sách xác định (deterministic policies) trong các bài toán có không gian hành động liên tục</a:t>
            </a:r>
          </a:p>
          <a:p>
            <a:pPr algn="just">
              <a:lnSpc>
                <a:spcPts val="5739"/>
              </a:lnSpc>
            </a:pPr>
          </a:p>
          <a:p>
            <a:pPr algn="just" marL="885187" indent="-442594" lvl="1">
              <a:lnSpc>
                <a:spcPts val="5739"/>
              </a:lnSpc>
              <a:buFont typeface="Arial"/>
              <a:buChar char="•"/>
            </a:pPr>
            <a:r>
              <a:rPr lang="en-US" sz="4099">
                <a:solidFill>
                  <a:srgbClr val="000000"/>
                </a:solidFill>
                <a:latin typeface="Noto Sans"/>
                <a:ea typeface="Noto Sans"/>
                <a:cs typeface="Noto Sans"/>
                <a:sym typeface="Noto Sans"/>
              </a:rPr>
              <a:t>Tập trung vào việc tối ưu hóa một chính sách xác định πθ(s) mà không cần sử dụng phân phối xác suất cho hành động, giúp cải thiện tốc độ hội tụ và tính ổn định</a:t>
            </a:r>
          </a:p>
        </p:txBody>
      </p:sp>
      <p:sp>
        <p:nvSpPr>
          <p:cNvPr name="TextBox 3" id="3"/>
          <p:cNvSpPr txBox="true"/>
          <p:nvPr/>
        </p:nvSpPr>
        <p:spPr>
          <a:xfrm rot="0">
            <a:off x="3851855" y="876935"/>
            <a:ext cx="10584290"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 Deterministic Policy Gradients (DPG)</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Tree>
  </p:cSld>
  <p:clrMapOvr>
    <a:masterClrMapping/>
  </p:clrMapOvr>
</p:sld>
</file>

<file path=ppt/slides/slide43.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657005" y="944750"/>
            <a:ext cx="6973990"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Cách hoạt động của DPG</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972060" y="4484370"/>
            <a:ext cx="14343880" cy="1251585"/>
          </a:xfrm>
          <a:prstGeom prst="rect">
            <a:avLst/>
          </a:prstGeom>
        </p:spPr>
        <p:txBody>
          <a:bodyPr anchor="t" rtlCol="false" tIns="0" lIns="0" bIns="0" rIns="0">
            <a:spAutoFit/>
          </a:bodyPr>
          <a:lstStyle/>
          <a:p>
            <a:pPr algn="ctr">
              <a:lnSpc>
                <a:spcPts val="5040"/>
              </a:lnSpc>
            </a:pPr>
            <a:r>
              <a:rPr lang="en-US" b="true" sz="3600">
                <a:solidFill>
                  <a:srgbClr val="000000"/>
                </a:solidFill>
                <a:latin typeface="Noto Sans Bold"/>
                <a:ea typeface="Noto Sans Bold"/>
                <a:cs typeface="Noto Sans Bold"/>
                <a:sym typeface="Noto Sans Bold"/>
              </a:rPr>
              <a:t>Deterministic Policy Gradients hoạt động theo cách tương tự với Actor Critic cơ bản</a:t>
            </a:r>
          </a:p>
        </p:txBody>
      </p:sp>
    </p:spTree>
  </p:cSld>
  <p:clrMapOvr>
    <a:masterClrMapping/>
  </p:clrMapOvr>
</p:sld>
</file>

<file path=ppt/slides/slide44.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7433" y="942975"/>
            <a:ext cx="991313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So sánh DPG với Actor Critic cơ bản</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Ứng Dụng</a:t>
            </a:r>
          </a:p>
        </p:txBody>
      </p:sp>
      <p:sp>
        <p:nvSpPr>
          <p:cNvPr name="TextBox 5" id="5"/>
          <p:cNvSpPr txBox="true"/>
          <p:nvPr/>
        </p:nvSpPr>
        <p:spPr>
          <a:xfrm rot="0">
            <a:off x="13473083" y="3348226"/>
            <a:ext cx="125496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DPG</a:t>
            </a:r>
          </a:p>
        </p:txBody>
      </p:sp>
      <p:sp>
        <p:nvSpPr>
          <p:cNvPr name="TextBox 6" id="6"/>
          <p:cNvSpPr txBox="true"/>
          <p:nvPr/>
        </p:nvSpPr>
        <p:spPr>
          <a:xfrm rot="0">
            <a:off x="2682872" y="3348226"/>
            <a:ext cx="4963886"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Actor Critic cơ bản</a:t>
            </a:r>
          </a:p>
        </p:txBody>
      </p:sp>
      <p:sp>
        <p:nvSpPr>
          <p:cNvPr name="AutoShape 7" id="7"/>
          <p:cNvSpPr/>
          <p:nvPr/>
        </p:nvSpPr>
        <p:spPr>
          <a:xfrm flipV="true">
            <a:off x="9056724" y="2871976"/>
            <a:ext cx="0" cy="638632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287884" y="4366675"/>
            <a:ext cx="8582227" cy="125158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Thích hợp cho các bài toán có không gian hành động rời rạc</a:t>
            </a:r>
          </a:p>
        </p:txBody>
      </p:sp>
      <p:sp>
        <p:nvSpPr>
          <p:cNvPr name="TextBox 9" id="9"/>
          <p:cNvSpPr txBox="true"/>
          <p:nvPr/>
        </p:nvSpPr>
        <p:spPr>
          <a:xfrm rot="0">
            <a:off x="9056724" y="4366675"/>
            <a:ext cx="8582227" cy="25279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Đặc biệt hiệu quả cho các bài toán điều khiển với không gian hành động liên tục, như trong robot hoặc các hệ thống điều khiển phức tạp.</a:t>
            </a:r>
          </a:p>
        </p:txBody>
      </p:sp>
    </p:spTree>
  </p:cSld>
  <p:clrMapOvr>
    <a:masterClrMapping/>
  </p:clrMapOvr>
</p:sld>
</file>

<file path=ppt/slides/slide45.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7433" y="942975"/>
            <a:ext cx="991313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So sánh DPG với Actor Critic cơ bản</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Loại Chính Sách</a:t>
            </a:r>
          </a:p>
        </p:txBody>
      </p:sp>
      <p:sp>
        <p:nvSpPr>
          <p:cNvPr name="TextBox 5" id="5"/>
          <p:cNvSpPr txBox="true"/>
          <p:nvPr/>
        </p:nvSpPr>
        <p:spPr>
          <a:xfrm rot="0">
            <a:off x="13473083" y="3348226"/>
            <a:ext cx="125496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DPG</a:t>
            </a:r>
          </a:p>
        </p:txBody>
      </p:sp>
      <p:sp>
        <p:nvSpPr>
          <p:cNvPr name="TextBox 6" id="6"/>
          <p:cNvSpPr txBox="true"/>
          <p:nvPr/>
        </p:nvSpPr>
        <p:spPr>
          <a:xfrm rot="0">
            <a:off x="2682872" y="3348226"/>
            <a:ext cx="4963886"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Actor Critic cơ bản</a:t>
            </a:r>
          </a:p>
        </p:txBody>
      </p:sp>
      <p:sp>
        <p:nvSpPr>
          <p:cNvPr name="AutoShape 7" id="7"/>
          <p:cNvSpPr/>
          <p:nvPr/>
        </p:nvSpPr>
        <p:spPr>
          <a:xfrm flipV="true">
            <a:off x="9056724" y="2871976"/>
            <a:ext cx="0" cy="638632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287884" y="4366675"/>
            <a:ext cx="8582227" cy="25279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Thường sử dụng chính sách ngẫu nhiên (stochastic policy), nơi hành động được chọn dựa trên phân phối xác suất</a:t>
            </a:r>
          </a:p>
        </p:txBody>
      </p:sp>
      <p:sp>
        <p:nvSpPr>
          <p:cNvPr name="TextBox 9" id="9"/>
          <p:cNvSpPr txBox="true"/>
          <p:nvPr/>
        </p:nvSpPr>
        <p:spPr>
          <a:xfrm rot="0">
            <a:off x="9056724" y="4366675"/>
            <a:ext cx="8582227" cy="444246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Sử dụng chính sách xác định (deterministic policy), trong đó hành động được quyết định trực tiếp từ đầu vào mà không có ngẫu nhiên. Điều này giúp cải thiện hiệu suất trong các bài toán có không gian hành động liên tục</a:t>
            </a:r>
          </a:p>
        </p:txBody>
      </p:sp>
    </p:spTree>
  </p:cSld>
  <p:clrMapOvr>
    <a:masterClrMapping/>
  </p:clrMapOvr>
</p:sld>
</file>

<file path=ppt/slides/slide46.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7433" y="942975"/>
            <a:ext cx="991313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So sánh DPG với Actor Critic cơ bản</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Gradient Tính Toán</a:t>
            </a:r>
          </a:p>
        </p:txBody>
      </p:sp>
      <p:sp>
        <p:nvSpPr>
          <p:cNvPr name="TextBox 5" id="5"/>
          <p:cNvSpPr txBox="true"/>
          <p:nvPr/>
        </p:nvSpPr>
        <p:spPr>
          <a:xfrm rot="0">
            <a:off x="13473083" y="3348226"/>
            <a:ext cx="125496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DPG</a:t>
            </a:r>
          </a:p>
        </p:txBody>
      </p:sp>
      <p:sp>
        <p:nvSpPr>
          <p:cNvPr name="TextBox 6" id="6"/>
          <p:cNvSpPr txBox="true"/>
          <p:nvPr/>
        </p:nvSpPr>
        <p:spPr>
          <a:xfrm rot="0">
            <a:off x="2682872" y="3348226"/>
            <a:ext cx="4963886"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Actor Critic cơ bản</a:t>
            </a:r>
          </a:p>
        </p:txBody>
      </p:sp>
      <p:sp>
        <p:nvSpPr>
          <p:cNvPr name="AutoShape 7" id="7"/>
          <p:cNvSpPr/>
          <p:nvPr/>
        </p:nvSpPr>
        <p:spPr>
          <a:xfrm flipV="true">
            <a:off x="9056724" y="2871976"/>
            <a:ext cx="0" cy="638632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287884" y="4366675"/>
            <a:ext cx="8582227" cy="316611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Cập nhật chính sách dựa trên gradient của giá trị hàm U, thường sử dụng phương pháp gradient ascent dựa trên các giá trị ước lượng từ critic</a:t>
            </a:r>
          </a:p>
        </p:txBody>
      </p:sp>
      <p:sp>
        <p:nvSpPr>
          <p:cNvPr name="TextBox 9" id="9"/>
          <p:cNvSpPr txBox="true"/>
          <p:nvPr/>
        </p:nvSpPr>
        <p:spPr>
          <a:xfrm rot="0">
            <a:off x="9056724" y="4366675"/>
            <a:ext cx="8582227" cy="380428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Tính toán gradient của chính sách thông qua giá trị Q, sử dụng công thức gradient của Q để tối ưu hóa chính sách. Điều này cho phép DPG tận dụng thông tin từ critic một cách hiệu quả hơn</a:t>
            </a:r>
          </a:p>
        </p:txBody>
      </p:sp>
    </p:spTree>
  </p:cSld>
  <p:clrMapOvr>
    <a:masterClrMapping/>
  </p:clrMapOvr>
</p:sld>
</file>

<file path=ppt/slides/slide47.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7433" y="942975"/>
            <a:ext cx="991313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So sánh DPG với Actor Critic cơ bản</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Cách Cập Nhật</a:t>
            </a:r>
          </a:p>
        </p:txBody>
      </p:sp>
      <p:sp>
        <p:nvSpPr>
          <p:cNvPr name="TextBox 5" id="5"/>
          <p:cNvSpPr txBox="true"/>
          <p:nvPr/>
        </p:nvSpPr>
        <p:spPr>
          <a:xfrm rot="0">
            <a:off x="13473083" y="3348226"/>
            <a:ext cx="125496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DPG</a:t>
            </a:r>
          </a:p>
        </p:txBody>
      </p:sp>
      <p:sp>
        <p:nvSpPr>
          <p:cNvPr name="TextBox 6" id="6"/>
          <p:cNvSpPr txBox="true"/>
          <p:nvPr/>
        </p:nvSpPr>
        <p:spPr>
          <a:xfrm rot="0">
            <a:off x="2682872" y="3348226"/>
            <a:ext cx="4963886"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Actor Critic cơ bản</a:t>
            </a:r>
          </a:p>
        </p:txBody>
      </p:sp>
      <p:sp>
        <p:nvSpPr>
          <p:cNvPr name="AutoShape 7" id="7"/>
          <p:cNvSpPr/>
          <p:nvPr/>
        </p:nvSpPr>
        <p:spPr>
          <a:xfrm flipV="true">
            <a:off x="9056724" y="2871976"/>
            <a:ext cx="0" cy="638632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287884" y="4366675"/>
            <a:ext cx="8582227" cy="188976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Cập nhật cả actor và critic đồng thời, thường thực hiện cập nhật theo cách song song</a:t>
            </a:r>
          </a:p>
        </p:txBody>
      </p:sp>
      <p:sp>
        <p:nvSpPr>
          <p:cNvPr name="TextBox 9" id="9"/>
          <p:cNvSpPr txBox="true"/>
          <p:nvPr/>
        </p:nvSpPr>
        <p:spPr>
          <a:xfrm rot="0">
            <a:off x="9056724" y="4366675"/>
            <a:ext cx="8582227" cy="25279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Tập trung vào việc tối ưu hóa chính sách trước, sau đó cập nhật giá trị hàm Q. Quy trình này có thể giúp cải thiện độ ổn định và hiệu suất</a:t>
            </a:r>
          </a:p>
        </p:txBody>
      </p:sp>
    </p:spTree>
  </p:cSld>
  <p:clrMapOvr>
    <a:masterClrMapping/>
  </p:clrMapOvr>
</p:sld>
</file>

<file path=ppt/slides/slide48.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87433" y="942975"/>
            <a:ext cx="991313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So sánh DPG với Actor Critic cơ bản</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176015"/>
            <a:ext cx="1605604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Khám phá</a:t>
            </a:r>
          </a:p>
        </p:txBody>
      </p:sp>
      <p:sp>
        <p:nvSpPr>
          <p:cNvPr name="TextBox 5" id="5"/>
          <p:cNvSpPr txBox="true"/>
          <p:nvPr/>
        </p:nvSpPr>
        <p:spPr>
          <a:xfrm rot="0">
            <a:off x="13473083" y="3348226"/>
            <a:ext cx="1254967"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DPG</a:t>
            </a:r>
          </a:p>
        </p:txBody>
      </p:sp>
      <p:sp>
        <p:nvSpPr>
          <p:cNvPr name="TextBox 6" id="6"/>
          <p:cNvSpPr txBox="true"/>
          <p:nvPr/>
        </p:nvSpPr>
        <p:spPr>
          <a:xfrm rot="0">
            <a:off x="2682872" y="3348226"/>
            <a:ext cx="4963886" cy="695960"/>
          </a:xfrm>
          <a:prstGeom prst="rect">
            <a:avLst/>
          </a:prstGeom>
        </p:spPr>
        <p:txBody>
          <a:bodyPr anchor="t" rtlCol="false" tIns="0" lIns="0" bIns="0" rIns="0">
            <a:spAutoFit/>
          </a:bodyPr>
          <a:lstStyle/>
          <a:p>
            <a:pPr algn="l">
              <a:lnSpc>
                <a:spcPts val="5739"/>
              </a:lnSpc>
            </a:pPr>
            <a:r>
              <a:rPr lang="en-US" b="true" sz="4099">
                <a:solidFill>
                  <a:srgbClr val="000000"/>
                </a:solidFill>
                <a:latin typeface="Noto Sans Bold"/>
                <a:ea typeface="Noto Sans Bold"/>
                <a:cs typeface="Noto Sans Bold"/>
                <a:sym typeface="Noto Sans Bold"/>
              </a:rPr>
              <a:t>Actor Critic cơ bản</a:t>
            </a:r>
          </a:p>
        </p:txBody>
      </p:sp>
      <p:sp>
        <p:nvSpPr>
          <p:cNvPr name="AutoShape 7" id="7"/>
          <p:cNvSpPr/>
          <p:nvPr/>
        </p:nvSpPr>
        <p:spPr>
          <a:xfrm flipV="true">
            <a:off x="9056724" y="2871976"/>
            <a:ext cx="0" cy="6386324"/>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287884" y="4366675"/>
            <a:ext cx="8582227" cy="2527935"/>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Khám phá hành động thường dựa vào tính ngẫu nhiên của chính sách, có thể không hiệu quả trong một số trường hợp</a:t>
            </a:r>
          </a:p>
        </p:txBody>
      </p:sp>
      <p:sp>
        <p:nvSpPr>
          <p:cNvPr name="TextBox 9" id="9"/>
          <p:cNvSpPr txBox="true"/>
          <p:nvPr/>
        </p:nvSpPr>
        <p:spPr>
          <a:xfrm rot="0">
            <a:off x="9056724" y="4366675"/>
            <a:ext cx="8582227" cy="3166110"/>
          </a:xfrm>
          <a:prstGeom prst="rect">
            <a:avLst/>
          </a:prstGeom>
        </p:spPr>
        <p:txBody>
          <a:bodyPr anchor="t" rtlCol="false" tIns="0" lIns="0" bIns="0" rIns="0">
            <a:spAutoFit/>
          </a:bodyPr>
          <a:lstStyle/>
          <a:p>
            <a:pPr algn="just" marL="777240" indent="-388620" lvl="1">
              <a:lnSpc>
                <a:spcPts val="5040"/>
              </a:lnSpc>
              <a:buFont typeface="Arial"/>
              <a:buChar char="•"/>
            </a:pPr>
            <a:r>
              <a:rPr lang="en-US" sz="3600">
                <a:solidFill>
                  <a:srgbClr val="000000"/>
                </a:solidFill>
                <a:latin typeface="Noto Sans"/>
                <a:ea typeface="Noto Sans"/>
                <a:cs typeface="Noto Sans"/>
                <a:sym typeface="Noto Sans"/>
              </a:rPr>
              <a:t>Thường sử dụng noise (chẳng hạn như Gaussian noise) để khám phá, giúp cải thiện khả năng tìm kiếm trong không gian hành động liên tục</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59891" y="3267672"/>
            <a:ext cx="9768219" cy="1041282"/>
          </a:xfrm>
          <a:custGeom>
            <a:avLst/>
            <a:gdLst/>
            <a:ahLst/>
            <a:cxnLst/>
            <a:rect r="r" b="b" t="t" l="l"/>
            <a:pathLst>
              <a:path h="1041282" w="9768219">
                <a:moveTo>
                  <a:pt x="0" y="0"/>
                </a:moveTo>
                <a:lnTo>
                  <a:pt x="9768218" y="0"/>
                </a:lnTo>
                <a:lnTo>
                  <a:pt x="9768218" y="1041282"/>
                </a:lnTo>
                <a:lnTo>
                  <a:pt x="0" y="1041282"/>
                </a:lnTo>
                <a:lnTo>
                  <a:pt x="0" y="0"/>
                </a:lnTo>
                <a:close/>
              </a:path>
            </a:pathLst>
          </a:custGeom>
          <a:blipFill>
            <a:blip r:embed="rId2"/>
            <a:stretch>
              <a:fillRect l="0" t="0" r="0" b="0"/>
            </a:stretch>
          </a:blipFill>
        </p:spPr>
      </p:sp>
      <p:sp>
        <p:nvSpPr>
          <p:cNvPr name="Freeform 3" id="3"/>
          <p:cNvSpPr/>
          <p:nvPr/>
        </p:nvSpPr>
        <p:spPr>
          <a:xfrm flipH="false" flipV="false" rot="0">
            <a:off x="2970970" y="4704650"/>
            <a:ext cx="12346060" cy="3840473"/>
          </a:xfrm>
          <a:custGeom>
            <a:avLst/>
            <a:gdLst/>
            <a:ahLst/>
            <a:cxnLst/>
            <a:rect r="r" b="b" t="t" l="l"/>
            <a:pathLst>
              <a:path h="3840473" w="12346060">
                <a:moveTo>
                  <a:pt x="0" y="0"/>
                </a:moveTo>
                <a:lnTo>
                  <a:pt x="12346060" y="0"/>
                </a:lnTo>
                <a:lnTo>
                  <a:pt x="12346060" y="3840473"/>
                </a:lnTo>
                <a:lnTo>
                  <a:pt x="0" y="3840473"/>
                </a:lnTo>
                <a:lnTo>
                  <a:pt x="0" y="0"/>
                </a:lnTo>
                <a:close/>
              </a:path>
            </a:pathLst>
          </a:custGeom>
          <a:blipFill>
            <a:blip r:embed="rId3"/>
            <a:stretch>
              <a:fillRect l="0" t="0" r="0" b="0"/>
            </a:stretch>
          </a:blipFill>
        </p:spPr>
      </p:sp>
      <p:sp>
        <p:nvSpPr>
          <p:cNvPr name="TextBox 4" id="4"/>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DPG</a:t>
            </a:r>
          </a:p>
        </p:txBody>
      </p:sp>
      <p:sp>
        <p:nvSpPr>
          <p:cNvPr name="TextBox 5" id="5"/>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6" id="6"/>
          <p:cNvSpPr txBox="true"/>
          <p:nvPr/>
        </p:nvSpPr>
        <p:spPr>
          <a:xfrm rot="0">
            <a:off x="1028700" y="1954492"/>
            <a:ext cx="16056047" cy="1313180"/>
          </a:xfrm>
          <a:prstGeom prst="rect">
            <a:avLst/>
          </a:prstGeom>
        </p:spPr>
        <p:txBody>
          <a:bodyPr anchor="t" rtlCol="false" tIns="0" lIns="0" bIns="0" rIns="0">
            <a:spAutoFit/>
          </a:bodyPr>
          <a:lstStyle/>
          <a:p>
            <a:pPr algn="l">
              <a:lnSpc>
                <a:spcPts val="5319"/>
              </a:lnSpc>
            </a:pPr>
            <a:r>
              <a:rPr lang="en-US" b="true" sz="3799">
                <a:solidFill>
                  <a:srgbClr val="000000"/>
                </a:solidFill>
                <a:latin typeface="Noto Sans Bold"/>
                <a:ea typeface="Noto Sans Bold"/>
                <a:cs typeface="Noto Sans Bold"/>
                <a:sym typeface="Noto Sans Bold"/>
              </a:rPr>
              <a:t>Định nghĩa hàm mất mát: </a:t>
            </a:r>
            <a:r>
              <a:rPr lang="en-US" sz="3799">
                <a:solidFill>
                  <a:srgbClr val="000000"/>
                </a:solidFill>
                <a:latin typeface="Noto Sans"/>
                <a:ea typeface="Noto Sans"/>
                <a:cs typeface="Noto Sans"/>
                <a:sym typeface="Noto Sans"/>
              </a:rPr>
              <a:t>Để tối ưu hóa chính sách và hàm giá trị hành động: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0" y="1716088"/>
            <a:ext cx="18288000" cy="8645525"/>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Bài toán CartPole-v1: </a:t>
            </a:r>
            <a:r>
              <a:rPr lang="en-US" sz="3500">
                <a:solidFill>
                  <a:srgbClr val="000000"/>
                </a:solidFill>
                <a:latin typeface="Noto Sans"/>
                <a:ea typeface="Noto Sans"/>
                <a:cs typeface="Noto Sans"/>
                <a:sym typeface="Noto Sans"/>
              </a:rPr>
              <a:t>Tác nhân điều khiển một xe trượt để giữ một cây gậy đứng thăng bằng. Mục tiêu là giữ cây gậy không bị đổ càng lâu càng tốt bằng cách di chuyển xe sang trái hoặc phải.</a:t>
            </a:r>
          </a:p>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Trạng thái: </a:t>
            </a:r>
            <a:r>
              <a:rPr lang="en-US" sz="3500">
                <a:solidFill>
                  <a:srgbClr val="000000"/>
                </a:solidFill>
                <a:latin typeface="Noto Sans"/>
                <a:ea typeface="Noto Sans"/>
                <a:cs typeface="Noto Sans"/>
                <a:sym typeface="Noto Sans"/>
              </a:rPr>
              <a:t>Biểu diễn bằng vector gồm 4 giá trị: vị trí xe, vận tốc xe, góc nghiêng của gậy, và vận tốc góc.</a:t>
            </a:r>
          </a:p>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Hành động: </a:t>
            </a:r>
            <a:r>
              <a:rPr lang="en-US" sz="3500">
                <a:solidFill>
                  <a:srgbClr val="000000"/>
                </a:solidFill>
                <a:latin typeface="Noto Sans"/>
                <a:ea typeface="Noto Sans"/>
                <a:cs typeface="Noto Sans"/>
                <a:sym typeface="Noto Sans"/>
              </a:rPr>
              <a:t>Hai lựa chọn di chuyển xe sang trái hoặc phải.</a:t>
            </a:r>
          </a:p>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Phần thưởng: </a:t>
            </a:r>
            <a:r>
              <a:rPr lang="en-US" sz="3500">
                <a:solidFill>
                  <a:srgbClr val="000000"/>
                </a:solidFill>
                <a:latin typeface="Noto Sans"/>
                <a:ea typeface="Noto Sans"/>
                <a:cs typeface="Noto Sans"/>
                <a:sym typeface="Noto Sans"/>
              </a:rPr>
              <a:t>Cộng 1 điểm cho mỗi bước thời gian mà gậy không bị đổ.</a:t>
            </a:r>
          </a:p>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Kết thúc:</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Cây gậy nghiêng quá 15 độ.</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Xe trượt ra ngoài biên giới.</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Hoặc sau 500 bước (được xem là thành công).</a:t>
            </a:r>
          </a:p>
          <a:p>
            <a:pPr algn="l" marL="755651" indent="-377825" lvl="1">
              <a:lnSpc>
                <a:spcPts val="4900"/>
              </a:lnSpc>
              <a:buFont typeface="Arial"/>
              <a:buChar char="•"/>
            </a:pPr>
            <a:r>
              <a:rPr lang="en-US" sz="3500">
                <a:solidFill>
                  <a:srgbClr val="000000"/>
                </a:solidFill>
                <a:latin typeface="Noto Sans"/>
                <a:ea typeface="Noto Sans"/>
                <a:cs typeface="Noto Sans"/>
                <a:sym typeface="Noto Sans"/>
              </a:rPr>
              <a:t>Trong hiện thực mô hình, thuật toán được coi là đã giải quyết thành công bài toán khi đạt được phần thưởng trung bình động (running_reward) trên 475 điểm.</a:t>
            </a:r>
          </a:p>
          <a:p>
            <a:pPr algn="l">
              <a:lnSpc>
                <a:spcPts val="4900"/>
              </a:lnSpc>
            </a:pPr>
          </a:p>
        </p:txBody>
      </p:sp>
      <p:sp>
        <p:nvSpPr>
          <p:cNvPr name="Freeform 3" id="3"/>
          <p:cNvSpPr/>
          <p:nvPr/>
        </p:nvSpPr>
        <p:spPr>
          <a:xfrm flipH="false" flipV="false" rot="0">
            <a:off x="12602783" y="6303178"/>
            <a:ext cx="4656517" cy="2159460"/>
          </a:xfrm>
          <a:custGeom>
            <a:avLst/>
            <a:gdLst/>
            <a:ahLst/>
            <a:cxnLst/>
            <a:rect r="r" b="b" t="t" l="l"/>
            <a:pathLst>
              <a:path h="2159460" w="4656517">
                <a:moveTo>
                  <a:pt x="0" y="0"/>
                </a:moveTo>
                <a:lnTo>
                  <a:pt x="4656517" y="0"/>
                </a:lnTo>
                <a:lnTo>
                  <a:pt x="4656517" y="2159460"/>
                </a:lnTo>
                <a:lnTo>
                  <a:pt x="0" y="2159460"/>
                </a:lnTo>
                <a:lnTo>
                  <a:pt x="0" y="0"/>
                </a:lnTo>
                <a:close/>
              </a:path>
            </a:pathLst>
          </a:custGeom>
          <a:blipFill>
            <a:blip r:embed="rId2"/>
            <a:stretch>
              <a:fillRect l="0" t="0" r="0" b="0"/>
            </a:stretch>
          </a:blipFill>
        </p:spPr>
      </p:sp>
      <p:sp>
        <p:nvSpPr>
          <p:cNvPr name="TextBox 4" id="4"/>
          <p:cNvSpPr txBox="true"/>
          <p:nvPr/>
        </p:nvSpPr>
        <p:spPr>
          <a:xfrm rot="0">
            <a:off x="1704617" y="0"/>
            <a:ext cx="1487876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1. Giới thiệu tổng quan - Mô tả bài toán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59891" y="3267672"/>
            <a:ext cx="9768219" cy="1041282"/>
          </a:xfrm>
          <a:custGeom>
            <a:avLst/>
            <a:gdLst/>
            <a:ahLst/>
            <a:cxnLst/>
            <a:rect r="r" b="b" t="t" l="l"/>
            <a:pathLst>
              <a:path h="1041282" w="9768219">
                <a:moveTo>
                  <a:pt x="0" y="0"/>
                </a:moveTo>
                <a:lnTo>
                  <a:pt x="9768218" y="0"/>
                </a:lnTo>
                <a:lnTo>
                  <a:pt x="9768218" y="1041282"/>
                </a:lnTo>
                <a:lnTo>
                  <a:pt x="0" y="1041282"/>
                </a:lnTo>
                <a:lnTo>
                  <a:pt x="0" y="0"/>
                </a:lnTo>
                <a:close/>
              </a:path>
            </a:pathLst>
          </a:custGeom>
          <a:blipFill>
            <a:blip r:embed="rId2"/>
            <a:stretch>
              <a:fillRect l="0" t="0" r="0" b="0"/>
            </a:stretch>
          </a:blipFill>
        </p:spPr>
      </p:sp>
      <p:sp>
        <p:nvSpPr>
          <p:cNvPr name="Freeform 3" id="3"/>
          <p:cNvSpPr/>
          <p:nvPr/>
        </p:nvSpPr>
        <p:spPr>
          <a:xfrm flipH="false" flipV="false" rot="0">
            <a:off x="3041043" y="4709004"/>
            <a:ext cx="12205915" cy="5119374"/>
          </a:xfrm>
          <a:custGeom>
            <a:avLst/>
            <a:gdLst/>
            <a:ahLst/>
            <a:cxnLst/>
            <a:rect r="r" b="b" t="t" l="l"/>
            <a:pathLst>
              <a:path h="5119374" w="12205915">
                <a:moveTo>
                  <a:pt x="0" y="0"/>
                </a:moveTo>
                <a:lnTo>
                  <a:pt x="12205914" y="0"/>
                </a:lnTo>
                <a:lnTo>
                  <a:pt x="12205914" y="5119374"/>
                </a:lnTo>
                <a:lnTo>
                  <a:pt x="0" y="5119374"/>
                </a:lnTo>
                <a:lnTo>
                  <a:pt x="0" y="0"/>
                </a:lnTo>
                <a:close/>
              </a:path>
            </a:pathLst>
          </a:custGeom>
          <a:blipFill>
            <a:blip r:embed="rId3"/>
            <a:stretch>
              <a:fillRect l="0" t="0" r="0" b="0"/>
            </a:stretch>
          </a:blipFill>
        </p:spPr>
      </p:sp>
      <p:sp>
        <p:nvSpPr>
          <p:cNvPr name="TextBox 4" id="4"/>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DPG</a:t>
            </a:r>
          </a:p>
        </p:txBody>
      </p:sp>
      <p:sp>
        <p:nvSpPr>
          <p:cNvPr name="TextBox 5" id="5"/>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6" id="6"/>
          <p:cNvSpPr txBox="true"/>
          <p:nvPr/>
        </p:nvSpPr>
        <p:spPr>
          <a:xfrm rot="0">
            <a:off x="1028700" y="1954492"/>
            <a:ext cx="16056047" cy="1313180"/>
          </a:xfrm>
          <a:prstGeom prst="rect">
            <a:avLst/>
          </a:prstGeom>
        </p:spPr>
        <p:txBody>
          <a:bodyPr anchor="t" rtlCol="false" tIns="0" lIns="0" bIns="0" rIns="0">
            <a:spAutoFit/>
          </a:bodyPr>
          <a:lstStyle/>
          <a:p>
            <a:pPr algn="l">
              <a:lnSpc>
                <a:spcPts val="5319"/>
              </a:lnSpc>
            </a:pPr>
            <a:r>
              <a:rPr lang="en-US" b="true" sz="3799">
                <a:solidFill>
                  <a:srgbClr val="000000"/>
                </a:solidFill>
                <a:latin typeface="Noto Sans Bold"/>
                <a:ea typeface="Noto Sans Bold"/>
                <a:cs typeface="Noto Sans Bold"/>
                <a:sym typeface="Noto Sans Bold"/>
              </a:rPr>
              <a:t>Định nghĩa hàm mất mát: </a:t>
            </a:r>
            <a:r>
              <a:rPr lang="en-US" sz="3799">
                <a:solidFill>
                  <a:srgbClr val="000000"/>
                </a:solidFill>
                <a:latin typeface="Noto Sans"/>
                <a:ea typeface="Noto Sans"/>
                <a:cs typeface="Noto Sans"/>
                <a:sym typeface="Noto Sans"/>
              </a:rPr>
              <a:t>Để tối ưu hóa chính sách và hàm giá trị hành động:</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11570" y="4334472"/>
            <a:ext cx="15664860" cy="1077742"/>
          </a:xfrm>
          <a:custGeom>
            <a:avLst/>
            <a:gdLst/>
            <a:ahLst/>
            <a:cxnLst/>
            <a:rect r="r" b="b" t="t" l="l"/>
            <a:pathLst>
              <a:path h="1077742" w="15664860">
                <a:moveTo>
                  <a:pt x="0" y="0"/>
                </a:moveTo>
                <a:lnTo>
                  <a:pt x="15664860" y="0"/>
                </a:lnTo>
                <a:lnTo>
                  <a:pt x="15664860" y="1077742"/>
                </a:lnTo>
                <a:lnTo>
                  <a:pt x="0" y="1077742"/>
                </a:lnTo>
                <a:lnTo>
                  <a:pt x="0" y="0"/>
                </a:lnTo>
                <a:close/>
              </a:path>
            </a:pathLst>
          </a:custGeom>
          <a:blipFill>
            <a:blip r:embed="rId2"/>
            <a:stretch>
              <a:fillRect l="0" t="0" r="0" b="0"/>
            </a:stretch>
          </a:blipFill>
        </p:spPr>
      </p:sp>
      <p:sp>
        <p:nvSpPr>
          <p:cNvPr name="TextBox 3" id="3"/>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DPG</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5" id="5"/>
          <p:cNvSpPr txBox="true"/>
          <p:nvPr/>
        </p:nvSpPr>
        <p:spPr>
          <a:xfrm rot="0">
            <a:off x="1028700" y="1954492"/>
            <a:ext cx="16056047" cy="1313180"/>
          </a:xfrm>
          <a:prstGeom prst="rect">
            <a:avLst/>
          </a:prstGeom>
        </p:spPr>
        <p:txBody>
          <a:bodyPr anchor="t" rtlCol="false" tIns="0" lIns="0" bIns="0" rIns="0">
            <a:spAutoFit/>
          </a:bodyPr>
          <a:lstStyle/>
          <a:p>
            <a:pPr algn="l">
              <a:lnSpc>
                <a:spcPts val="5319"/>
              </a:lnSpc>
            </a:pPr>
            <a:r>
              <a:rPr lang="en-US" b="true" sz="3799">
                <a:solidFill>
                  <a:srgbClr val="000000"/>
                </a:solidFill>
                <a:latin typeface="Noto Sans Bold"/>
                <a:ea typeface="Noto Sans Bold"/>
                <a:cs typeface="Noto Sans Bold"/>
                <a:sym typeface="Noto Sans Bold"/>
              </a:rPr>
              <a:t>Tính Gradient của hàm mất mát: </a:t>
            </a:r>
            <a:r>
              <a:rPr lang="en-US" sz="3799">
                <a:solidFill>
                  <a:srgbClr val="000000"/>
                </a:solidFill>
                <a:latin typeface="Noto Sans"/>
                <a:ea typeface="Noto Sans"/>
                <a:cs typeface="Noto Sans"/>
                <a:sym typeface="Noto Sans"/>
              </a:rPr>
              <a:t>Để cập nhật các tham số ϕ của hàm giá trị hành động Qϕ​, chúng ta cần tính gradient của hàm mất mát</a:t>
            </a:r>
          </a:p>
        </p:txBody>
      </p:sp>
      <p:sp>
        <p:nvSpPr>
          <p:cNvPr name="TextBox 6" id="6"/>
          <p:cNvSpPr txBox="true"/>
          <p:nvPr/>
        </p:nvSpPr>
        <p:spPr>
          <a:xfrm rot="0">
            <a:off x="1028700" y="6507589"/>
            <a:ext cx="16230600" cy="1313180"/>
          </a:xfrm>
          <a:prstGeom prst="rect">
            <a:avLst/>
          </a:prstGeom>
        </p:spPr>
        <p:txBody>
          <a:bodyPr anchor="t" rtlCol="false" tIns="0" lIns="0" bIns="0" rIns="0">
            <a:spAutoFit/>
          </a:bodyPr>
          <a:lstStyle/>
          <a:p>
            <a:pPr algn="l">
              <a:lnSpc>
                <a:spcPts val="5319"/>
              </a:lnSpc>
              <a:spcBef>
                <a:spcPct val="0"/>
              </a:spcBef>
            </a:pPr>
            <a:r>
              <a:rPr lang="en-US" sz="3799">
                <a:solidFill>
                  <a:srgbClr val="000000"/>
                </a:solidFill>
                <a:latin typeface="Noto Sans"/>
                <a:ea typeface="Noto Sans"/>
                <a:cs typeface="Noto Sans"/>
                <a:sym typeface="Noto Sans"/>
              </a:rPr>
              <a:t>Gradient này cho phép chúng ta cập nhật tham số ϕ theo hướng tối ưu hóa hàm giá trị hành động.</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427096" y="4504652"/>
            <a:ext cx="7259255" cy="1103942"/>
          </a:xfrm>
          <a:custGeom>
            <a:avLst/>
            <a:gdLst/>
            <a:ahLst/>
            <a:cxnLst/>
            <a:rect r="r" b="b" t="t" l="l"/>
            <a:pathLst>
              <a:path h="1103942" w="7259255">
                <a:moveTo>
                  <a:pt x="0" y="0"/>
                </a:moveTo>
                <a:lnTo>
                  <a:pt x="7259255" y="0"/>
                </a:lnTo>
                <a:lnTo>
                  <a:pt x="7259255" y="1103942"/>
                </a:lnTo>
                <a:lnTo>
                  <a:pt x="0" y="1103942"/>
                </a:lnTo>
                <a:lnTo>
                  <a:pt x="0" y="0"/>
                </a:lnTo>
                <a:close/>
              </a:path>
            </a:pathLst>
          </a:custGeom>
          <a:blipFill>
            <a:blip r:embed="rId2"/>
            <a:stretch>
              <a:fillRect l="0" t="0" r="0" b="0"/>
            </a:stretch>
          </a:blipFill>
        </p:spPr>
      </p:sp>
      <p:sp>
        <p:nvSpPr>
          <p:cNvPr name="Freeform 3" id="3"/>
          <p:cNvSpPr/>
          <p:nvPr/>
        </p:nvSpPr>
        <p:spPr>
          <a:xfrm flipH="false" flipV="false" rot="0">
            <a:off x="5866944" y="7512324"/>
            <a:ext cx="6078538" cy="777165"/>
          </a:xfrm>
          <a:custGeom>
            <a:avLst/>
            <a:gdLst/>
            <a:ahLst/>
            <a:cxnLst/>
            <a:rect r="r" b="b" t="t" l="l"/>
            <a:pathLst>
              <a:path h="777165" w="6078538">
                <a:moveTo>
                  <a:pt x="0" y="0"/>
                </a:moveTo>
                <a:lnTo>
                  <a:pt x="6078538" y="0"/>
                </a:lnTo>
                <a:lnTo>
                  <a:pt x="6078538" y="777165"/>
                </a:lnTo>
                <a:lnTo>
                  <a:pt x="0" y="777165"/>
                </a:lnTo>
                <a:lnTo>
                  <a:pt x="0" y="0"/>
                </a:lnTo>
                <a:close/>
              </a:path>
            </a:pathLst>
          </a:custGeom>
          <a:blipFill>
            <a:blip r:embed="rId3"/>
            <a:stretch>
              <a:fillRect l="0" t="0" r="0" b="0"/>
            </a:stretch>
          </a:blipFill>
        </p:spPr>
      </p:sp>
      <p:sp>
        <p:nvSpPr>
          <p:cNvPr name="TextBox 4" id="4"/>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DPG</a:t>
            </a:r>
          </a:p>
        </p:txBody>
      </p:sp>
      <p:sp>
        <p:nvSpPr>
          <p:cNvPr name="TextBox 5" id="5"/>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6" id="6"/>
          <p:cNvSpPr txBox="true"/>
          <p:nvPr/>
        </p:nvSpPr>
        <p:spPr>
          <a:xfrm rot="0">
            <a:off x="1028700" y="1954492"/>
            <a:ext cx="16056047" cy="646430"/>
          </a:xfrm>
          <a:prstGeom prst="rect">
            <a:avLst/>
          </a:prstGeom>
        </p:spPr>
        <p:txBody>
          <a:bodyPr anchor="t" rtlCol="false" tIns="0" lIns="0" bIns="0" rIns="0">
            <a:spAutoFit/>
          </a:bodyPr>
          <a:lstStyle/>
          <a:p>
            <a:pPr algn="l">
              <a:lnSpc>
                <a:spcPts val="5319"/>
              </a:lnSpc>
            </a:pPr>
            <a:r>
              <a:rPr lang="en-US" b="true" sz="3799">
                <a:solidFill>
                  <a:srgbClr val="000000"/>
                </a:solidFill>
                <a:latin typeface="Noto Sans Bold"/>
                <a:ea typeface="Noto Sans Bold"/>
                <a:cs typeface="Noto Sans Bold"/>
                <a:sym typeface="Noto Sans Bold"/>
              </a:rPr>
              <a:t>Tối Ưu Hàm Mục tiêu</a:t>
            </a:r>
          </a:p>
        </p:txBody>
      </p:sp>
      <p:sp>
        <p:nvSpPr>
          <p:cNvPr name="TextBox 7" id="7"/>
          <p:cNvSpPr txBox="true"/>
          <p:nvPr/>
        </p:nvSpPr>
        <p:spPr>
          <a:xfrm rot="0">
            <a:off x="1028700" y="2858097"/>
            <a:ext cx="16230600" cy="131318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000000"/>
                </a:solidFill>
                <a:latin typeface="Noto Sans"/>
                <a:ea typeface="Noto Sans"/>
                <a:cs typeface="Noto Sans"/>
                <a:sym typeface="Noto Sans"/>
              </a:rPr>
              <a:t>Để tối ưu hóa chính sách, chúng ta cần tìm giá trị của θ sao cho hàm giá trị kỳ vọng U(θ) được tối đa hóa:</a:t>
            </a:r>
          </a:p>
        </p:txBody>
      </p:sp>
      <p:sp>
        <p:nvSpPr>
          <p:cNvPr name="TextBox 8" id="8"/>
          <p:cNvSpPr txBox="true"/>
          <p:nvPr/>
        </p:nvSpPr>
        <p:spPr>
          <a:xfrm rot="0">
            <a:off x="1028700" y="5865769"/>
            <a:ext cx="16230600" cy="1313180"/>
          </a:xfrm>
          <a:prstGeom prst="rect">
            <a:avLst/>
          </a:prstGeom>
        </p:spPr>
        <p:txBody>
          <a:bodyPr anchor="t" rtlCol="false" tIns="0" lIns="0" bIns="0" rIns="0">
            <a:spAutoFit/>
          </a:bodyPr>
          <a:lstStyle/>
          <a:p>
            <a:pPr algn="l" marL="820419" indent="-410209" lvl="1">
              <a:lnSpc>
                <a:spcPts val="5319"/>
              </a:lnSpc>
              <a:buFont typeface="Arial"/>
              <a:buChar char="•"/>
            </a:pPr>
            <a:r>
              <a:rPr lang="en-US" sz="3799">
                <a:solidFill>
                  <a:srgbClr val="000000"/>
                </a:solidFill>
                <a:latin typeface="Noto Sans"/>
                <a:ea typeface="Noto Sans"/>
                <a:cs typeface="Noto Sans"/>
                <a:sym typeface="Noto Sans"/>
              </a:rPr>
              <a:t>Ở đây, b là phân phối trạng thái đầu vào. Để tối ưu hóa θ, chúng ta sử dụng gradient ascent:</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483924" y="2934297"/>
            <a:ext cx="9320153" cy="1215672"/>
          </a:xfrm>
          <a:custGeom>
            <a:avLst/>
            <a:gdLst/>
            <a:ahLst/>
            <a:cxnLst/>
            <a:rect r="r" b="b" t="t" l="l"/>
            <a:pathLst>
              <a:path h="1215672" w="9320153">
                <a:moveTo>
                  <a:pt x="0" y="0"/>
                </a:moveTo>
                <a:lnTo>
                  <a:pt x="9320152" y="0"/>
                </a:lnTo>
                <a:lnTo>
                  <a:pt x="9320152" y="1215672"/>
                </a:lnTo>
                <a:lnTo>
                  <a:pt x="0" y="1215672"/>
                </a:lnTo>
                <a:lnTo>
                  <a:pt x="0" y="0"/>
                </a:lnTo>
                <a:close/>
              </a:path>
            </a:pathLst>
          </a:custGeom>
          <a:blipFill>
            <a:blip r:embed="rId2"/>
            <a:stretch>
              <a:fillRect l="0" t="0" r="0" b="0"/>
            </a:stretch>
          </a:blipFill>
        </p:spPr>
      </p:sp>
      <p:sp>
        <p:nvSpPr>
          <p:cNvPr name="Freeform 3" id="3"/>
          <p:cNvSpPr/>
          <p:nvPr/>
        </p:nvSpPr>
        <p:spPr>
          <a:xfrm flipH="false" flipV="false" rot="0">
            <a:off x="948667" y="4730181"/>
            <a:ext cx="16390667" cy="3604820"/>
          </a:xfrm>
          <a:custGeom>
            <a:avLst/>
            <a:gdLst/>
            <a:ahLst/>
            <a:cxnLst/>
            <a:rect r="r" b="b" t="t" l="l"/>
            <a:pathLst>
              <a:path h="3604820" w="16390667">
                <a:moveTo>
                  <a:pt x="0" y="0"/>
                </a:moveTo>
                <a:lnTo>
                  <a:pt x="16390666" y="0"/>
                </a:lnTo>
                <a:lnTo>
                  <a:pt x="16390666" y="3604820"/>
                </a:lnTo>
                <a:lnTo>
                  <a:pt x="0" y="3604820"/>
                </a:lnTo>
                <a:lnTo>
                  <a:pt x="0" y="0"/>
                </a:lnTo>
                <a:close/>
              </a:path>
            </a:pathLst>
          </a:custGeom>
          <a:blipFill>
            <a:blip r:embed="rId3"/>
            <a:stretch>
              <a:fillRect l="0" t="0" r="0" b="0"/>
            </a:stretch>
          </a:blipFill>
        </p:spPr>
      </p:sp>
      <p:sp>
        <p:nvSpPr>
          <p:cNvPr name="TextBox 4" id="4"/>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DPG</a:t>
            </a:r>
          </a:p>
        </p:txBody>
      </p:sp>
      <p:sp>
        <p:nvSpPr>
          <p:cNvPr name="TextBox 5" id="5"/>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6" id="6"/>
          <p:cNvSpPr txBox="true"/>
          <p:nvPr/>
        </p:nvSpPr>
        <p:spPr>
          <a:xfrm rot="0">
            <a:off x="1028700" y="1954492"/>
            <a:ext cx="16056047" cy="646430"/>
          </a:xfrm>
          <a:prstGeom prst="rect">
            <a:avLst/>
          </a:prstGeom>
        </p:spPr>
        <p:txBody>
          <a:bodyPr anchor="t" rtlCol="false" tIns="0" lIns="0" bIns="0" rIns="0">
            <a:spAutoFit/>
          </a:bodyPr>
          <a:lstStyle/>
          <a:p>
            <a:pPr algn="l">
              <a:lnSpc>
                <a:spcPts val="5319"/>
              </a:lnSpc>
            </a:pPr>
            <a:r>
              <a:rPr lang="en-US" b="true" sz="3799">
                <a:solidFill>
                  <a:srgbClr val="000000"/>
                </a:solidFill>
                <a:latin typeface="Noto Sans Bold"/>
                <a:ea typeface="Noto Sans Bold"/>
                <a:cs typeface="Noto Sans Bold"/>
                <a:sym typeface="Noto Sans Bold"/>
              </a:rPr>
              <a:t>Tính Gradient của Hàm mục tiêu: </a:t>
            </a:r>
            <a:r>
              <a:rPr lang="en-US" sz="3799">
                <a:solidFill>
                  <a:srgbClr val="000000"/>
                </a:solidFill>
                <a:latin typeface="Noto Sans"/>
                <a:ea typeface="Noto Sans"/>
                <a:cs typeface="Noto Sans"/>
                <a:sym typeface="Noto Sans"/>
              </a:rPr>
              <a:t>tính toán để cải thiện chính sách</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592354" y="2921017"/>
            <a:ext cx="9103292" cy="4444967"/>
          </a:xfrm>
          <a:custGeom>
            <a:avLst/>
            <a:gdLst/>
            <a:ahLst/>
            <a:cxnLst/>
            <a:rect r="r" b="b" t="t" l="l"/>
            <a:pathLst>
              <a:path h="4444967" w="9103292">
                <a:moveTo>
                  <a:pt x="0" y="0"/>
                </a:moveTo>
                <a:lnTo>
                  <a:pt x="9103292" y="0"/>
                </a:lnTo>
                <a:lnTo>
                  <a:pt x="9103292" y="4444966"/>
                </a:lnTo>
                <a:lnTo>
                  <a:pt x="0" y="4444966"/>
                </a:lnTo>
                <a:lnTo>
                  <a:pt x="0" y="0"/>
                </a:lnTo>
                <a:close/>
              </a:path>
            </a:pathLst>
          </a:custGeom>
          <a:blipFill>
            <a:blip r:embed="rId2"/>
            <a:stretch>
              <a:fillRect l="0" t="0" r="0" b="0"/>
            </a:stretch>
          </a:blipFill>
        </p:spPr>
      </p:sp>
      <p:sp>
        <p:nvSpPr>
          <p:cNvPr name="Freeform 3" id="3"/>
          <p:cNvSpPr/>
          <p:nvPr/>
        </p:nvSpPr>
        <p:spPr>
          <a:xfrm flipH="false" flipV="false" rot="0">
            <a:off x="4432621" y="8139348"/>
            <a:ext cx="9422758" cy="1118952"/>
          </a:xfrm>
          <a:custGeom>
            <a:avLst/>
            <a:gdLst/>
            <a:ahLst/>
            <a:cxnLst/>
            <a:rect r="r" b="b" t="t" l="l"/>
            <a:pathLst>
              <a:path h="1118952" w="9422758">
                <a:moveTo>
                  <a:pt x="0" y="0"/>
                </a:moveTo>
                <a:lnTo>
                  <a:pt x="9422758" y="0"/>
                </a:lnTo>
                <a:lnTo>
                  <a:pt x="9422758" y="1118952"/>
                </a:lnTo>
                <a:lnTo>
                  <a:pt x="0" y="1118952"/>
                </a:lnTo>
                <a:lnTo>
                  <a:pt x="0" y="0"/>
                </a:lnTo>
                <a:close/>
              </a:path>
            </a:pathLst>
          </a:custGeom>
          <a:blipFill>
            <a:blip r:embed="rId3"/>
            <a:stretch>
              <a:fillRect l="0" t="0" r="0" b="0"/>
            </a:stretch>
          </a:blipFill>
        </p:spPr>
      </p:sp>
      <p:sp>
        <p:nvSpPr>
          <p:cNvPr name="TextBox 4" id="4"/>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DPG</a:t>
            </a:r>
          </a:p>
        </p:txBody>
      </p:sp>
      <p:sp>
        <p:nvSpPr>
          <p:cNvPr name="TextBox 5" id="5"/>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6" id="6"/>
          <p:cNvSpPr txBox="true"/>
          <p:nvPr/>
        </p:nvSpPr>
        <p:spPr>
          <a:xfrm rot="0">
            <a:off x="1028700" y="1954492"/>
            <a:ext cx="16056047" cy="646430"/>
          </a:xfrm>
          <a:prstGeom prst="rect">
            <a:avLst/>
          </a:prstGeom>
        </p:spPr>
        <p:txBody>
          <a:bodyPr anchor="t" rtlCol="false" tIns="0" lIns="0" bIns="0" rIns="0">
            <a:spAutoFit/>
          </a:bodyPr>
          <a:lstStyle/>
          <a:p>
            <a:pPr algn="l">
              <a:lnSpc>
                <a:spcPts val="5319"/>
              </a:lnSpc>
            </a:pPr>
            <a:r>
              <a:rPr lang="en-US" b="true" sz="3799">
                <a:solidFill>
                  <a:srgbClr val="000000"/>
                </a:solidFill>
                <a:latin typeface="Noto Sans Bold"/>
                <a:ea typeface="Noto Sans Bold"/>
                <a:cs typeface="Noto Sans Bold"/>
                <a:sym typeface="Noto Sans Bold"/>
              </a:rPr>
              <a:t>Giải thích ma trận Jacobian</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184607" y="3177865"/>
            <a:ext cx="13744233" cy="1769644"/>
          </a:xfrm>
          <a:custGeom>
            <a:avLst/>
            <a:gdLst/>
            <a:ahLst/>
            <a:cxnLst/>
            <a:rect r="r" b="b" t="t" l="l"/>
            <a:pathLst>
              <a:path h="1769644" w="13744233">
                <a:moveTo>
                  <a:pt x="0" y="0"/>
                </a:moveTo>
                <a:lnTo>
                  <a:pt x="13744233" y="0"/>
                </a:lnTo>
                <a:lnTo>
                  <a:pt x="13744233" y="1769643"/>
                </a:lnTo>
                <a:lnTo>
                  <a:pt x="0" y="1769643"/>
                </a:lnTo>
                <a:lnTo>
                  <a:pt x="0" y="0"/>
                </a:lnTo>
                <a:close/>
              </a:path>
            </a:pathLst>
          </a:custGeom>
          <a:blipFill>
            <a:blip r:embed="rId2"/>
            <a:stretch>
              <a:fillRect l="0" t="0" r="0" b="0"/>
            </a:stretch>
          </a:blipFill>
        </p:spPr>
      </p:sp>
      <p:sp>
        <p:nvSpPr>
          <p:cNvPr name="Freeform 3" id="3"/>
          <p:cNvSpPr/>
          <p:nvPr/>
        </p:nvSpPr>
        <p:spPr>
          <a:xfrm flipH="false" flipV="false" rot="0">
            <a:off x="2184607" y="5528533"/>
            <a:ext cx="13744233" cy="3549647"/>
          </a:xfrm>
          <a:custGeom>
            <a:avLst/>
            <a:gdLst/>
            <a:ahLst/>
            <a:cxnLst/>
            <a:rect r="r" b="b" t="t" l="l"/>
            <a:pathLst>
              <a:path h="3549647" w="13744233">
                <a:moveTo>
                  <a:pt x="0" y="0"/>
                </a:moveTo>
                <a:lnTo>
                  <a:pt x="13744233" y="0"/>
                </a:lnTo>
                <a:lnTo>
                  <a:pt x="13744233" y="3549647"/>
                </a:lnTo>
                <a:lnTo>
                  <a:pt x="0" y="3549647"/>
                </a:lnTo>
                <a:lnTo>
                  <a:pt x="0" y="0"/>
                </a:lnTo>
                <a:close/>
              </a:path>
            </a:pathLst>
          </a:custGeom>
          <a:blipFill>
            <a:blip r:embed="rId3"/>
            <a:stretch>
              <a:fillRect l="0" t="0" r="0" b="0"/>
            </a:stretch>
          </a:blipFill>
        </p:spPr>
      </p:sp>
      <p:sp>
        <p:nvSpPr>
          <p:cNvPr name="TextBox 4" id="4"/>
          <p:cNvSpPr txBox="true"/>
          <p:nvPr/>
        </p:nvSpPr>
        <p:spPr>
          <a:xfrm rot="0">
            <a:off x="5866944" y="942975"/>
            <a:ext cx="6554113"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 công thức của DPG</a:t>
            </a:r>
          </a:p>
        </p:txBody>
      </p:sp>
      <p:sp>
        <p:nvSpPr>
          <p:cNvPr name="TextBox 5" id="5"/>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6" id="6"/>
          <p:cNvSpPr txBox="true"/>
          <p:nvPr/>
        </p:nvSpPr>
        <p:spPr>
          <a:xfrm rot="0">
            <a:off x="1028700" y="1954492"/>
            <a:ext cx="16056047" cy="646430"/>
          </a:xfrm>
          <a:prstGeom prst="rect">
            <a:avLst/>
          </a:prstGeom>
        </p:spPr>
        <p:txBody>
          <a:bodyPr anchor="t" rtlCol="false" tIns="0" lIns="0" bIns="0" rIns="0">
            <a:spAutoFit/>
          </a:bodyPr>
          <a:lstStyle/>
          <a:p>
            <a:pPr algn="l">
              <a:lnSpc>
                <a:spcPts val="5319"/>
              </a:lnSpc>
            </a:pPr>
            <a:r>
              <a:rPr lang="en-US" b="true" sz="3799">
                <a:solidFill>
                  <a:srgbClr val="000000"/>
                </a:solidFill>
                <a:latin typeface="Noto Sans Bold"/>
                <a:ea typeface="Noto Sans Bold"/>
                <a:cs typeface="Noto Sans Bold"/>
                <a:sym typeface="Noto Sans Bold"/>
              </a:rPr>
              <a:t>Giải thích ma trận Jacobian</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74497" y="1861820"/>
            <a:ext cx="17339007" cy="8658860"/>
          </a:xfrm>
          <a:prstGeom prst="rect">
            <a:avLst/>
          </a:prstGeom>
        </p:spPr>
        <p:txBody>
          <a:bodyPr anchor="t" rtlCol="false" tIns="0" lIns="0" bIns="0" rIns="0">
            <a:spAutoFit/>
          </a:bodyPr>
          <a:lstStyle/>
          <a:p>
            <a:pPr algn="l" marL="885187" indent="-442594" lvl="1">
              <a:lnSpc>
                <a:spcPts val="5739"/>
              </a:lnSpc>
              <a:buFont typeface="Arial"/>
              <a:buChar char="•"/>
            </a:pPr>
            <a:r>
              <a:rPr lang="en-US" sz="4099">
                <a:solidFill>
                  <a:srgbClr val="000000"/>
                </a:solidFill>
                <a:latin typeface="Noto Sans"/>
                <a:ea typeface="Noto Sans"/>
                <a:cs typeface="Noto Sans"/>
                <a:sym typeface="Noto Sans"/>
              </a:rPr>
              <a:t>Là một kỹ thuật kết hợp giữa học tăng cường và quy hoạch trực tuyến </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Được thiết kế để tối ưu hóa các chính sách trong các bài toán quyết định Markov (MDP)</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chính sách                  là một hàm xác suất quyết định hành động a dựa trên trạng thái s</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Hàm giá trị                 thể hiện giá trị kỳ vọng của trạng thái s theo chính sách </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Đưa ra các hành động tối ưu bằng cách xây dựng một cây tìm kiếm, trong đó mỗi nút đại diện cho một trạng thái và mỗi nhánh đại diện cho một hành động.</a:t>
            </a:r>
          </a:p>
          <a:p>
            <a:pPr algn="l">
              <a:lnSpc>
                <a:spcPts val="5739"/>
              </a:lnSpc>
            </a:pPr>
          </a:p>
        </p:txBody>
      </p:sp>
      <p:sp>
        <p:nvSpPr>
          <p:cNvPr name="TextBox 3" id="3"/>
          <p:cNvSpPr txBox="true"/>
          <p:nvPr/>
        </p:nvSpPr>
        <p:spPr>
          <a:xfrm rot="0">
            <a:off x="4362804" y="942975"/>
            <a:ext cx="9562392"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Monte Carlo Tree Search (MCTS)</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grpSp>
        <p:nvGrpSpPr>
          <p:cNvPr name="Group 5" id="5"/>
          <p:cNvGrpSpPr/>
          <p:nvPr/>
        </p:nvGrpSpPr>
        <p:grpSpPr>
          <a:xfrm rot="0">
            <a:off x="4115856" y="4802871"/>
            <a:ext cx="2128932" cy="681258"/>
            <a:chOff x="0" y="0"/>
            <a:chExt cx="2838576" cy="908344"/>
          </a:xfrm>
        </p:grpSpPr>
        <p:sp>
          <p:nvSpPr>
            <p:cNvPr name="Freeform 6" id="6"/>
            <p:cNvSpPr/>
            <p:nvPr/>
          </p:nvSpPr>
          <p:spPr>
            <a:xfrm flipH="false" flipV="false" rot="0">
              <a:off x="0" y="0"/>
              <a:ext cx="2838576" cy="908344"/>
            </a:xfrm>
            <a:custGeom>
              <a:avLst/>
              <a:gdLst/>
              <a:ahLst/>
              <a:cxnLst/>
              <a:rect r="r" b="b" t="t" l="l"/>
              <a:pathLst>
                <a:path h="908344" w="2838576">
                  <a:moveTo>
                    <a:pt x="0" y="0"/>
                  </a:moveTo>
                  <a:lnTo>
                    <a:pt x="2838576" y="0"/>
                  </a:lnTo>
                  <a:lnTo>
                    <a:pt x="2838576" y="908344"/>
                  </a:lnTo>
                  <a:lnTo>
                    <a:pt x="0" y="9083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7" id="7"/>
          <p:cNvGrpSpPr/>
          <p:nvPr/>
        </p:nvGrpSpPr>
        <p:grpSpPr>
          <a:xfrm rot="0">
            <a:off x="4456485" y="6350609"/>
            <a:ext cx="1788303" cy="681258"/>
            <a:chOff x="0" y="0"/>
            <a:chExt cx="2384404" cy="908344"/>
          </a:xfrm>
        </p:grpSpPr>
        <p:sp>
          <p:nvSpPr>
            <p:cNvPr name="Freeform 8" id="8"/>
            <p:cNvSpPr/>
            <p:nvPr/>
          </p:nvSpPr>
          <p:spPr>
            <a:xfrm flipH="false" flipV="false" rot="0">
              <a:off x="0" y="0"/>
              <a:ext cx="2384404" cy="908344"/>
            </a:xfrm>
            <a:custGeom>
              <a:avLst/>
              <a:gdLst/>
              <a:ahLst/>
              <a:cxnLst/>
              <a:rect r="r" b="b" t="t" l="l"/>
              <a:pathLst>
                <a:path h="908344" w="2384404">
                  <a:moveTo>
                    <a:pt x="0" y="0"/>
                  </a:moveTo>
                  <a:lnTo>
                    <a:pt x="2384404" y="0"/>
                  </a:lnTo>
                  <a:lnTo>
                    <a:pt x="2384404" y="908344"/>
                  </a:lnTo>
                  <a:lnTo>
                    <a:pt x="0" y="9083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9" id="9"/>
          <p:cNvGrpSpPr/>
          <p:nvPr/>
        </p:nvGrpSpPr>
        <p:grpSpPr>
          <a:xfrm rot="0">
            <a:off x="4115856" y="6872905"/>
            <a:ext cx="965116" cy="681258"/>
            <a:chOff x="0" y="0"/>
            <a:chExt cx="1286821" cy="908344"/>
          </a:xfrm>
        </p:grpSpPr>
        <p:sp>
          <p:nvSpPr>
            <p:cNvPr name="Freeform 10" id="10"/>
            <p:cNvSpPr/>
            <p:nvPr/>
          </p:nvSpPr>
          <p:spPr>
            <a:xfrm flipH="false" flipV="false" rot="0">
              <a:off x="0" y="0"/>
              <a:ext cx="1286821" cy="908344"/>
            </a:xfrm>
            <a:custGeom>
              <a:avLst/>
              <a:gdLst/>
              <a:ahLst/>
              <a:cxnLst/>
              <a:rect r="r" b="b" t="t" l="l"/>
              <a:pathLst>
                <a:path h="908344" w="1286821">
                  <a:moveTo>
                    <a:pt x="0" y="0"/>
                  </a:moveTo>
                  <a:lnTo>
                    <a:pt x="1286821" y="0"/>
                  </a:lnTo>
                  <a:lnTo>
                    <a:pt x="1286821" y="908344"/>
                  </a:lnTo>
                  <a:lnTo>
                    <a:pt x="0" y="9083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57.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362804" y="942975"/>
            <a:ext cx="9562392"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Giải thích phương pháp MCTS</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770505"/>
            <a:ext cx="16230600" cy="4660266"/>
          </a:xfrm>
          <a:prstGeom prst="rect">
            <a:avLst/>
          </a:prstGeom>
        </p:spPr>
        <p:txBody>
          <a:bodyPr anchor="t" rtlCol="false" tIns="0" lIns="0" bIns="0" rIns="0">
            <a:spAutoFit/>
          </a:bodyPr>
          <a:lstStyle/>
          <a:p>
            <a:pPr algn="l" marL="949956" indent="-474978" lvl="1">
              <a:lnSpc>
                <a:spcPts val="6159"/>
              </a:lnSpc>
              <a:buFont typeface="Arial"/>
              <a:buChar char="•"/>
            </a:pPr>
            <a:r>
              <a:rPr lang="en-US" sz="4399">
                <a:solidFill>
                  <a:srgbClr val="000000"/>
                </a:solidFill>
                <a:latin typeface="Noto Sans"/>
                <a:ea typeface="Noto Sans"/>
                <a:cs typeface="Noto Sans"/>
                <a:sym typeface="Noto Sans"/>
              </a:rPr>
              <a:t>MCTS tìm kiếm hành động tốt nhất bằng cách xây dựng một cây tìm kiếm trong quá trình được mở rộng dựa trên các mô phỏng ngẫu nhiên (Monte Carlo rollouts).</a:t>
            </a:r>
          </a:p>
          <a:p>
            <a:pPr algn="l">
              <a:lnSpc>
                <a:spcPts val="6159"/>
              </a:lnSpc>
            </a:pPr>
          </a:p>
          <a:p>
            <a:pPr algn="l" marL="949956" indent="-474978" lvl="1">
              <a:lnSpc>
                <a:spcPts val="6159"/>
              </a:lnSpc>
              <a:buFont typeface="Arial"/>
              <a:buChar char="•"/>
            </a:pPr>
            <a:r>
              <a:rPr lang="en-US" sz="4399">
                <a:solidFill>
                  <a:srgbClr val="000000"/>
                </a:solidFill>
                <a:latin typeface="Noto Sans"/>
                <a:ea typeface="Noto Sans"/>
                <a:cs typeface="Noto Sans"/>
                <a:sym typeface="Noto Sans"/>
              </a:rPr>
              <a:t> Ý tưởng: lặp lại các bước mô phỏng để đánh giá các hành động, dần dần cải thiện độ chính xác của cây tìm kiếm.</a:t>
            </a:r>
          </a:p>
        </p:txBody>
      </p:sp>
    </p:spTree>
  </p:cSld>
  <p:clrMapOvr>
    <a:masterClrMapping/>
  </p:clrMapOvr>
</p:sld>
</file>

<file path=ppt/slides/slide58.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362804" y="942975"/>
            <a:ext cx="9562392"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Quy trình hoạt động của MCTS</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1028700" y="2055178"/>
            <a:ext cx="16226433" cy="695960"/>
          </a:xfrm>
          <a:prstGeom prst="rect">
            <a:avLst/>
          </a:prstGeom>
        </p:spPr>
        <p:txBody>
          <a:bodyPr anchor="t" rtlCol="false" tIns="0" lIns="0" bIns="0" rIns="0">
            <a:spAutoFit/>
          </a:bodyPr>
          <a:lstStyle/>
          <a:p>
            <a:pPr algn="l">
              <a:lnSpc>
                <a:spcPts val="5739"/>
              </a:lnSpc>
              <a:spcBef>
                <a:spcPct val="0"/>
              </a:spcBef>
            </a:pPr>
            <a:r>
              <a:rPr lang="en-US" sz="4099">
                <a:solidFill>
                  <a:srgbClr val="000000"/>
                </a:solidFill>
                <a:latin typeface="Noto Sans"/>
                <a:ea typeface="Noto Sans"/>
                <a:cs typeface="Noto Sans"/>
                <a:sym typeface="Noto Sans"/>
              </a:rPr>
              <a:t>G</a:t>
            </a:r>
            <a:r>
              <a:rPr lang="en-US" sz="4099">
                <a:solidFill>
                  <a:srgbClr val="000000"/>
                </a:solidFill>
                <a:latin typeface="Noto Sans"/>
                <a:ea typeface="Noto Sans"/>
                <a:cs typeface="Noto Sans"/>
                <a:sym typeface="Noto Sans"/>
              </a:rPr>
              <a:t>ồm 4 bước chính được lặp lại nhiều lần để xây dựng cây tìm kiếm</a:t>
            </a:r>
          </a:p>
        </p:txBody>
      </p:sp>
      <p:sp>
        <p:nvSpPr>
          <p:cNvPr name="TextBox 5" id="5"/>
          <p:cNvSpPr txBox="true"/>
          <p:nvPr/>
        </p:nvSpPr>
        <p:spPr>
          <a:xfrm rot="0">
            <a:off x="1210371" y="3108326"/>
            <a:ext cx="16230600" cy="2867660"/>
          </a:xfrm>
          <a:prstGeom prst="rect">
            <a:avLst/>
          </a:prstGeom>
        </p:spPr>
        <p:txBody>
          <a:bodyPr anchor="t" rtlCol="false" tIns="0" lIns="0" bIns="0" rIns="0">
            <a:spAutoFit/>
          </a:bodyPr>
          <a:lstStyle/>
          <a:p>
            <a:pPr algn="l" marL="885187" indent="-442594" lvl="1">
              <a:lnSpc>
                <a:spcPts val="5739"/>
              </a:lnSpc>
              <a:buFont typeface="Arial"/>
              <a:buChar char="•"/>
            </a:pPr>
            <a:r>
              <a:rPr lang="en-US" b="true" sz="4099">
                <a:solidFill>
                  <a:srgbClr val="000000"/>
                </a:solidFill>
                <a:latin typeface="Noto Sans Bold"/>
                <a:ea typeface="Noto Sans Bold"/>
                <a:cs typeface="Noto Sans Bold"/>
                <a:sym typeface="Noto Sans Bold"/>
              </a:rPr>
              <a:t>Bước 1:</a:t>
            </a:r>
            <a:r>
              <a:rPr lang="en-US" sz="4099">
                <a:solidFill>
                  <a:srgbClr val="000000"/>
                </a:solidFill>
                <a:latin typeface="Noto Sans"/>
                <a:ea typeface="Noto Sans"/>
                <a:cs typeface="Noto Sans"/>
                <a:sym typeface="Noto Sans"/>
              </a:rPr>
              <a:t> Selection (Chọn hành động trong cây)</a:t>
            </a:r>
          </a:p>
          <a:p>
            <a:pPr algn="l" marL="885187" indent="-442594" lvl="1">
              <a:lnSpc>
                <a:spcPts val="5739"/>
              </a:lnSpc>
              <a:buFont typeface="Arial"/>
              <a:buChar char="•"/>
            </a:pPr>
            <a:r>
              <a:rPr lang="en-US" b="true" sz="4099">
                <a:solidFill>
                  <a:srgbClr val="000000"/>
                </a:solidFill>
                <a:latin typeface="Noto Sans Bold"/>
                <a:ea typeface="Noto Sans Bold"/>
                <a:cs typeface="Noto Sans Bold"/>
                <a:sym typeface="Noto Sans Bold"/>
              </a:rPr>
              <a:t>Bước 2:</a:t>
            </a:r>
            <a:r>
              <a:rPr lang="en-US" sz="4099">
                <a:solidFill>
                  <a:srgbClr val="000000"/>
                </a:solidFill>
                <a:latin typeface="Noto Sans"/>
                <a:ea typeface="Noto Sans"/>
                <a:cs typeface="Noto Sans"/>
                <a:sym typeface="Noto Sans"/>
              </a:rPr>
              <a:t> Expansion (Mở rộng cây)</a:t>
            </a:r>
          </a:p>
          <a:p>
            <a:pPr algn="l" marL="885187" indent="-442594" lvl="1">
              <a:lnSpc>
                <a:spcPts val="5739"/>
              </a:lnSpc>
              <a:buFont typeface="Arial"/>
              <a:buChar char="•"/>
            </a:pPr>
            <a:r>
              <a:rPr lang="en-US" b="true" sz="4099">
                <a:solidFill>
                  <a:srgbClr val="000000"/>
                </a:solidFill>
                <a:latin typeface="Noto Sans Bold"/>
                <a:ea typeface="Noto Sans Bold"/>
                <a:cs typeface="Noto Sans Bold"/>
                <a:sym typeface="Noto Sans Bold"/>
              </a:rPr>
              <a:t>Bước 3:</a:t>
            </a:r>
            <a:r>
              <a:rPr lang="en-US" sz="4099">
                <a:solidFill>
                  <a:srgbClr val="000000"/>
                </a:solidFill>
                <a:latin typeface="Noto Sans"/>
                <a:ea typeface="Noto Sans"/>
                <a:cs typeface="Noto Sans"/>
                <a:sym typeface="Noto Sans"/>
              </a:rPr>
              <a:t> Simulation (Mô phỏng ngẫu nhiên)</a:t>
            </a:r>
          </a:p>
          <a:p>
            <a:pPr algn="l" marL="885187" indent="-442594" lvl="1">
              <a:lnSpc>
                <a:spcPts val="5739"/>
              </a:lnSpc>
              <a:buFont typeface="Arial"/>
              <a:buChar char="•"/>
            </a:pPr>
            <a:r>
              <a:rPr lang="en-US" b="true" sz="4099">
                <a:solidFill>
                  <a:srgbClr val="000000"/>
                </a:solidFill>
                <a:latin typeface="Noto Sans Bold"/>
                <a:ea typeface="Noto Sans Bold"/>
                <a:cs typeface="Noto Sans Bold"/>
                <a:sym typeface="Noto Sans Bold"/>
              </a:rPr>
              <a:t>Bước 4: </a:t>
            </a:r>
            <a:r>
              <a:rPr lang="en-US" sz="4099">
                <a:solidFill>
                  <a:srgbClr val="000000"/>
                </a:solidFill>
                <a:latin typeface="Noto Sans"/>
                <a:ea typeface="Noto Sans"/>
                <a:cs typeface="Noto Sans"/>
                <a:sym typeface="Noto Sans"/>
              </a:rPr>
              <a:t>Backpropagation (Lan truyền ngược)</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694095" y="4203412"/>
            <a:ext cx="10607036" cy="1880177"/>
          </a:xfrm>
          <a:custGeom>
            <a:avLst/>
            <a:gdLst/>
            <a:ahLst/>
            <a:cxnLst/>
            <a:rect r="r" b="b" t="t" l="l"/>
            <a:pathLst>
              <a:path h="1880177" w="10607036">
                <a:moveTo>
                  <a:pt x="0" y="0"/>
                </a:moveTo>
                <a:lnTo>
                  <a:pt x="10607036" y="0"/>
                </a:lnTo>
                <a:lnTo>
                  <a:pt x="10607036" y="1880176"/>
                </a:lnTo>
                <a:lnTo>
                  <a:pt x="0" y="1880176"/>
                </a:lnTo>
                <a:lnTo>
                  <a:pt x="0" y="0"/>
                </a:lnTo>
                <a:close/>
              </a:path>
            </a:pathLst>
          </a:custGeom>
          <a:blipFill>
            <a:blip r:embed="rId3"/>
            <a:stretch>
              <a:fillRect l="0" t="0" r="0" b="0"/>
            </a:stretch>
          </a:blipFill>
        </p:spPr>
      </p:sp>
      <p:sp>
        <p:nvSpPr>
          <p:cNvPr name="TextBox 3" id="3"/>
          <p:cNvSpPr txBox="true"/>
          <p:nvPr/>
        </p:nvSpPr>
        <p:spPr>
          <a:xfrm rot="0">
            <a:off x="2697835" y="942975"/>
            <a:ext cx="12892329"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Một số công thức được sử dụng trong MCTS</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5" id="5"/>
          <p:cNvSpPr txBox="true"/>
          <p:nvPr/>
        </p:nvSpPr>
        <p:spPr>
          <a:xfrm rot="0">
            <a:off x="1175087" y="2357233"/>
            <a:ext cx="15937826" cy="695960"/>
          </a:xfrm>
          <a:prstGeom prst="rect">
            <a:avLst/>
          </a:prstGeom>
        </p:spPr>
        <p:txBody>
          <a:bodyPr anchor="t" rtlCol="false" tIns="0" lIns="0" bIns="0" rIns="0">
            <a:spAutoFit/>
          </a:bodyPr>
          <a:lstStyle/>
          <a:p>
            <a:pPr algn="l">
              <a:lnSpc>
                <a:spcPts val="5739"/>
              </a:lnSpc>
              <a:spcBef>
                <a:spcPct val="0"/>
              </a:spcBef>
            </a:pPr>
            <a:r>
              <a:rPr lang="en-US" sz="4099">
                <a:solidFill>
                  <a:srgbClr val="000000"/>
                </a:solidFill>
                <a:latin typeface="Noto Sans"/>
                <a:ea typeface="Noto Sans"/>
                <a:cs typeface="Noto Sans"/>
                <a:sym typeface="Noto Sans"/>
              </a:rPr>
              <a:t>Công thức cho hành động tối ưu trong tìm kiếm cây Monte Carlo: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475171"/>
            <a:ext cx="11819322" cy="8645525"/>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Đặc Điểm Dữ Liệu</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Không phải tập dữ liệu cố định</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Được sinh ra từ tương tác với môi trường</a:t>
            </a:r>
          </a:p>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Chi Tiết Trạng Thái (State)</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x: Vị trí xe</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x_dot: Vận tốc xe</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theta: Góc nghiêng cột</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theta_dot: Vận tốc góc cột</a:t>
            </a:r>
          </a:p>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Hành Động (Action)</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0: Sang trái</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1: Sang phải</a:t>
            </a:r>
          </a:p>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Phần Thưởng (Reward)</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1 điểm mỗi bước nếu cột vẫn đứng thăng bằng</a:t>
            </a:r>
          </a:p>
          <a:p>
            <a:pPr algn="l">
              <a:lnSpc>
                <a:spcPts val="4900"/>
              </a:lnSpc>
            </a:pPr>
          </a:p>
        </p:txBody>
      </p:sp>
      <p:pic>
        <p:nvPicPr>
          <p:cNvPr name="Picture 3" id="3"/>
          <p:cNvPicPr>
            <a:picLocks noChangeAspect="true"/>
          </p:cNvPicPr>
          <p:nvPr/>
        </p:nvPicPr>
        <p:blipFill>
          <a:blip r:embed="rId2"/>
          <a:srcRect l="0" t="0" r="0" b="0"/>
          <a:stretch>
            <a:fillRect/>
          </a:stretch>
        </p:blipFill>
        <p:spPr>
          <a:xfrm flipH="false" flipV="false" rot="0">
            <a:off x="14018999" y="7875015"/>
            <a:ext cx="4269001" cy="2411985"/>
          </a:xfrm>
          <a:prstGeom prst="rect">
            <a:avLst/>
          </a:prstGeom>
        </p:spPr>
      </p:pic>
      <p:sp>
        <p:nvSpPr>
          <p:cNvPr name="TextBox 4" id="4"/>
          <p:cNvSpPr txBox="true"/>
          <p:nvPr/>
        </p:nvSpPr>
        <p:spPr>
          <a:xfrm rot="0">
            <a:off x="1935301" y="0"/>
            <a:ext cx="14417398"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1. Giới thiệu tổng quan - Mô tả dữ liệu</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48157" y="2454417"/>
            <a:ext cx="6622208" cy="3012268"/>
          </a:xfrm>
          <a:custGeom>
            <a:avLst/>
            <a:gdLst/>
            <a:ahLst/>
            <a:cxnLst/>
            <a:rect r="r" b="b" t="t" l="l"/>
            <a:pathLst>
              <a:path h="3012268" w="6622208">
                <a:moveTo>
                  <a:pt x="0" y="0"/>
                </a:moveTo>
                <a:lnTo>
                  <a:pt x="6622209" y="0"/>
                </a:lnTo>
                <a:lnTo>
                  <a:pt x="6622209" y="3012268"/>
                </a:lnTo>
                <a:lnTo>
                  <a:pt x="0" y="3012268"/>
                </a:lnTo>
                <a:lnTo>
                  <a:pt x="0" y="0"/>
                </a:lnTo>
                <a:close/>
              </a:path>
            </a:pathLst>
          </a:custGeom>
          <a:blipFill>
            <a:blip r:embed="rId3"/>
            <a:stretch>
              <a:fillRect l="0" t="0" r="0" b="0"/>
            </a:stretch>
          </a:blipFill>
        </p:spPr>
      </p:sp>
      <p:sp>
        <p:nvSpPr>
          <p:cNvPr name="TextBox 3" id="3"/>
          <p:cNvSpPr txBox="true"/>
          <p:nvPr/>
        </p:nvSpPr>
        <p:spPr>
          <a:xfrm rot="0">
            <a:off x="2697835" y="942975"/>
            <a:ext cx="12892329"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Một số công thức được sử dụng trong MCTS</a:t>
            </a:r>
          </a:p>
        </p:txBody>
      </p:sp>
      <p:sp>
        <p:nvSpPr>
          <p:cNvPr name="TextBox 4" id="4"/>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5" id="5"/>
          <p:cNvSpPr txBox="true"/>
          <p:nvPr/>
        </p:nvSpPr>
        <p:spPr>
          <a:xfrm rot="0">
            <a:off x="1548157" y="1758457"/>
            <a:ext cx="8845391" cy="695960"/>
          </a:xfrm>
          <a:prstGeom prst="rect">
            <a:avLst/>
          </a:prstGeom>
        </p:spPr>
        <p:txBody>
          <a:bodyPr anchor="t" rtlCol="false" tIns="0" lIns="0" bIns="0" rIns="0">
            <a:spAutoFit/>
          </a:bodyPr>
          <a:lstStyle/>
          <a:p>
            <a:pPr algn="l">
              <a:lnSpc>
                <a:spcPts val="5739"/>
              </a:lnSpc>
              <a:spcBef>
                <a:spcPct val="0"/>
              </a:spcBef>
            </a:pPr>
            <a:r>
              <a:rPr lang="en-US" sz="4099">
                <a:solidFill>
                  <a:srgbClr val="000000"/>
                </a:solidFill>
                <a:latin typeface="Noto Sans"/>
                <a:ea typeface="Noto Sans"/>
                <a:cs typeface="Noto Sans"/>
                <a:sym typeface="Noto Sans"/>
              </a:rPr>
              <a:t>Công thức hàm mất mát chính sách:</a:t>
            </a:r>
          </a:p>
        </p:txBody>
      </p:sp>
      <p:sp>
        <p:nvSpPr>
          <p:cNvPr name="TextBox 6" id="6"/>
          <p:cNvSpPr txBox="true"/>
          <p:nvPr/>
        </p:nvSpPr>
        <p:spPr>
          <a:xfrm rot="0">
            <a:off x="1548157" y="5523835"/>
            <a:ext cx="7666315" cy="695960"/>
          </a:xfrm>
          <a:prstGeom prst="rect">
            <a:avLst/>
          </a:prstGeom>
        </p:spPr>
        <p:txBody>
          <a:bodyPr anchor="t" rtlCol="false" tIns="0" lIns="0" bIns="0" rIns="0">
            <a:spAutoFit/>
          </a:bodyPr>
          <a:lstStyle/>
          <a:p>
            <a:pPr algn="l">
              <a:lnSpc>
                <a:spcPts val="5739"/>
              </a:lnSpc>
              <a:spcBef>
                <a:spcPct val="0"/>
              </a:spcBef>
            </a:pPr>
            <a:r>
              <a:rPr lang="en-US" sz="4099">
                <a:solidFill>
                  <a:srgbClr val="000000"/>
                </a:solidFill>
                <a:latin typeface="Noto Sans"/>
                <a:ea typeface="Noto Sans"/>
                <a:cs typeface="Noto Sans"/>
                <a:sym typeface="Noto Sans"/>
              </a:rPr>
              <a:t>Công thức hàm mất mát giá trị:</a:t>
            </a:r>
          </a:p>
        </p:txBody>
      </p:sp>
      <p:sp>
        <p:nvSpPr>
          <p:cNvPr name="Freeform 7" id="7"/>
          <p:cNvSpPr/>
          <p:nvPr/>
        </p:nvSpPr>
        <p:spPr>
          <a:xfrm flipH="false" flipV="false" rot="0">
            <a:off x="1548157" y="6353146"/>
            <a:ext cx="6221763" cy="1061282"/>
          </a:xfrm>
          <a:custGeom>
            <a:avLst/>
            <a:gdLst/>
            <a:ahLst/>
            <a:cxnLst/>
            <a:rect r="r" b="b" t="t" l="l"/>
            <a:pathLst>
              <a:path h="1061282" w="6221763">
                <a:moveTo>
                  <a:pt x="0" y="0"/>
                </a:moveTo>
                <a:lnTo>
                  <a:pt x="6221764" y="0"/>
                </a:lnTo>
                <a:lnTo>
                  <a:pt x="6221764" y="1061281"/>
                </a:lnTo>
                <a:lnTo>
                  <a:pt x="0" y="1061281"/>
                </a:lnTo>
                <a:lnTo>
                  <a:pt x="0" y="0"/>
                </a:lnTo>
                <a:close/>
              </a:path>
            </a:pathLst>
          </a:custGeom>
          <a:blipFill>
            <a:blip r:embed="rId4"/>
            <a:stretch>
              <a:fillRect l="0" t="0" r="0" b="0"/>
            </a:stretch>
          </a:blipFill>
        </p:spPr>
      </p:sp>
      <p:sp>
        <p:nvSpPr>
          <p:cNvPr name="Freeform 8" id="8"/>
          <p:cNvSpPr/>
          <p:nvPr/>
        </p:nvSpPr>
        <p:spPr>
          <a:xfrm flipH="false" flipV="false" rot="0">
            <a:off x="1548157" y="7414427"/>
            <a:ext cx="9777878" cy="954802"/>
          </a:xfrm>
          <a:custGeom>
            <a:avLst/>
            <a:gdLst/>
            <a:ahLst/>
            <a:cxnLst/>
            <a:rect r="r" b="b" t="t" l="l"/>
            <a:pathLst>
              <a:path h="954802" w="9777878">
                <a:moveTo>
                  <a:pt x="0" y="0"/>
                </a:moveTo>
                <a:lnTo>
                  <a:pt x="9777878" y="0"/>
                </a:lnTo>
                <a:lnTo>
                  <a:pt x="9777878" y="954802"/>
                </a:lnTo>
                <a:lnTo>
                  <a:pt x="0" y="954802"/>
                </a:lnTo>
                <a:lnTo>
                  <a:pt x="0" y="0"/>
                </a:lnTo>
                <a:close/>
              </a:path>
            </a:pathLst>
          </a:custGeom>
          <a:blipFill>
            <a:blip r:embed="rId5"/>
            <a:stretch>
              <a:fillRect l="0" t="0" r="0" b="0"/>
            </a:stretch>
          </a:blipFill>
        </p:spPr>
      </p:sp>
    </p:spTree>
  </p:cSld>
  <p:clrMapOvr>
    <a:masterClrMapping/>
  </p:clrMapOvr>
</p:sld>
</file>

<file path=ppt/slides/slide61.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229872" y="876935"/>
            <a:ext cx="7828257"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Cách hoạt động của MCTS</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3946767" y="1849932"/>
            <a:ext cx="9349859" cy="695959"/>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Noto Sans Bold"/>
                <a:ea typeface="Noto Sans Bold"/>
                <a:cs typeface="Noto Sans Bold"/>
                <a:sym typeface="Noto Sans Bold"/>
              </a:rPr>
              <a:t>Sử dụng Actor làm "Prior" cho MCTS</a:t>
            </a:r>
          </a:p>
        </p:txBody>
      </p:sp>
      <p:sp>
        <p:nvSpPr>
          <p:cNvPr name="TextBox 5" id="5"/>
          <p:cNvSpPr txBox="true"/>
          <p:nvPr/>
        </p:nvSpPr>
        <p:spPr>
          <a:xfrm rot="0">
            <a:off x="1028700" y="3202445"/>
            <a:ext cx="16230600" cy="4777740"/>
          </a:xfrm>
          <a:prstGeom prst="rect">
            <a:avLst/>
          </a:prstGeom>
        </p:spPr>
        <p:txBody>
          <a:bodyPr anchor="t" rtlCol="false" tIns="0" lIns="0" bIns="0" rIns="0">
            <a:spAutoFit/>
          </a:bodyPr>
          <a:lstStyle/>
          <a:p>
            <a:pPr algn="l" marL="842010" indent="-421005" lvl="1">
              <a:lnSpc>
                <a:spcPts val="5459"/>
              </a:lnSpc>
              <a:buFont typeface="Arial"/>
              <a:buChar char="•"/>
            </a:pPr>
            <a:r>
              <a:rPr lang="en-US" sz="3900">
                <a:solidFill>
                  <a:srgbClr val="000000"/>
                </a:solidFill>
                <a:latin typeface="Noto Sans"/>
                <a:ea typeface="Noto Sans"/>
                <a:cs typeface="Noto Sans"/>
                <a:sym typeface="Noto Sans"/>
              </a:rPr>
              <a:t>Chính sách π(s, a) từ Actor được sử dụng làm prior probability (xác suất ban đầu) để hướng dẫn MCTS.</a:t>
            </a:r>
          </a:p>
          <a:p>
            <a:pPr algn="l" marL="842010" indent="-421005" lvl="1">
              <a:lnSpc>
                <a:spcPts val="5459"/>
              </a:lnSpc>
              <a:buFont typeface="Arial"/>
              <a:buChar char="•"/>
            </a:pPr>
            <a:r>
              <a:rPr lang="en-US" sz="3900">
                <a:solidFill>
                  <a:srgbClr val="000000"/>
                </a:solidFill>
                <a:latin typeface="Noto Sans"/>
                <a:ea typeface="Noto Sans"/>
                <a:cs typeface="Noto Sans"/>
                <a:sym typeface="Noto Sans"/>
              </a:rPr>
              <a:t>Thay vì khởi tạo các xác suất hành động một cách ngẫu nhiên, MCTS sử dụng các xác suất từ Actor để ưu tiên các hành động khả thi hơn trong bước tìm kiếm.</a:t>
            </a:r>
          </a:p>
          <a:p>
            <a:pPr algn="l" marL="842010" indent="-421005" lvl="1">
              <a:lnSpc>
                <a:spcPts val="5459"/>
              </a:lnSpc>
              <a:buFont typeface="Arial"/>
              <a:buChar char="•"/>
            </a:pPr>
            <a:r>
              <a:rPr lang="en-US" sz="3900">
                <a:solidFill>
                  <a:srgbClr val="000000"/>
                </a:solidFill>
                <a:latin typeface="Noto Sans"/>
                <a:ea typeface="Noto Sans"/>
                <a:cs typeface="Noto Sans"/>
                <a:sym typeface="Noto Sans"/>
              </a:rPr>
              <a:t>Điều này giúp MCTS tập trung tìm kiếm vào các nhánh tiềm năng, giảm số lượng mô phỏng cần thiết.</a:t>
            </a:r>
          </a:p>
        </p:txBody>
      </p:sp>
    </p:spTree>
  </p:cSld>
  <p:clrMapOvr>
    <a:masterClrMapping/>
  </p:clrMapOvr>
</p:sld>
</file>

<file path=ppt/slides/slide62.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229872" y="876935"/>
            <a:ext cx="7828257"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Cách hoạt động của MCTS</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5605788" y="1555750"/>
            <a:ext cx="6531412" cy="695959"/>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Noto Sans Bold"/>
                <a:ea typeface="Noto Sans Bold"/>
                <a:cs typeface="Noto Sans Bold"/>
                <a:sym typeface="Noto Sans Bold"/>
              </a:rPr>
              <a:t>MCTS thực hiện tìm kiếm</a:t>
            </a:r>
          </a:p>
        </p:txBody>
      </p:sp>
      <p:sp>
        <p:nvSpPr>
          <p:cNvPr name="TextBox 5" id="5"/>
          <p:cNvSpPr txBox="true"/>
          <p:nvPr/>
        </p:nvSpPr>
        <p:spPr>
          <a:xfrm rot="0">
            <a:off x="756194" y="2851784"/>
            <a:ext cx="16230600" cy="554990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Noto Sans"/>
                <a:ea typeface="Noto Sans"/>
                <a:cs typeface="Noto Sans"/>
                <a:sym typeface="Noto Sans"/>
              </a:rPr>
              <a:t>Selection (Chọn nhánh): Tại mỗi nút trong cây tìm kiếm, các hành động được chọn dựa trên công thức cho hành động tối ưu trong tìm kiếm cây Monte Carlo.</a:t>
            </a:r>
          </a:p>
          <a:p>
            <a:pPr algn="l" marL="755651" indent="-377825" lvl="1">
              <a:lnSpc>
                <a:spcPts val="4900"/>
              </a:lnSpc>
              <a:buFont typeface="Arial"/>
              <a:buChar char="•"/>
            </a:pPr>
            <a:r>
              <a:rPr lang="en-US" sz="3500">
                <a:solidFill>
                  <a:srgbClr val="000000"/>
                </a:solidFill>
                <a:latin typeface="Noto Sans"/>
                <a:ea typeface="Noto Sans"/>
                <a:cs typeface="Noto Sans"/>
                <a:sym typeface="Noto Sans"/>
              </a:rPr>
              <a:t>Expansion (Mở rộng nhánh): Khi một trạng thái mới được gặp trong cây, MCTS mở rộng các nhánh con. Các hành động khả thi được gán xác suất ban đầu P(s,a)∝ πθ(a|s). Công thức này cho biết xác suất P(s,a) của hành động a tại trạng thái s trong (MCTS) được xác định tỷ lệ với πθ(a|s), chính sách được cung cấp bởi Actor. Xác suất P(s,a) không cần phải bằng chính xác πθ(a|s) nhưng sẽ tăng hoặc giảm theo tỉ lệ thuận với πθ(a|s).</a:t>
            </a:r>
          </a:p>
        </p:txBody>
      </p:sp>
    </p:spTree>
  </p:cSld>
  <p:clrMapOvr>
    <a:masterClrMapping/>
  </p:clrMapOvr>
</p:sld>
</file>

<file path=ppt/slides/slide63.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229872" y="876935"/>
            <a:ext cx="7828257"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Cách hoạt động của MCTS</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5469535" y="1796596"/>
            <a:ext cx="6531412" cy="695959"/>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Noto Sans Bold"/>
                <a:ea typeface="Noto Sans Bold"/>
                <a:cs typeface="Noto Sans Bold"/>
                <a:sym typeface="Noto Sans Bold"/>
              </a:rPr>
              <a:t>MCTS thực hiện tìm kiếm</a:t>
            </a:r>
          </a:p>
        </p:txBody>
      </p:sp>
      <p:sp>
        <p:nvSpPr>
          <p:cNvPr name="TextBox 5" id="5"/>
          <p:cNvSpPr txBox="true"/>
          <p:nvPr/>
        </p:nvSpPr>
        <p:spPr>
          <a:xfrm rot="0">
            <a:off x="1028700" y="3089275"/>
            <a:ext cx="16230600" cy="5549900"/>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Noto Sans"/>
                <a:ea typeface="Noto Sans"/>
                <a:cs typeface="Noto Sans"/>
                <a:sym typeface="Noto Sans"/>
              </a:rPr>
              <a:t>Simulation (Mô phỏng): Từ trạng thái hiện tại, MCTS thực hiệnmột hoặc nhiều mô phỏng ngẫu nhiên (Monte Carlo rollouts) đến khi đạt trạng thái kết thúc. Chính sách Actor có thể được sử dụng làm chính sách mô phỏng để tăng độ chính xác của mô phỏng.</a:t>
            </a:r>
          </a:p>
          <a:p>
            <a:pPr algn="l" marL="755651" indent="-377825" lvl="1">
              <a:lnSpc>
                <a:spcPts val="4900"/>
              </a:lnSpc>
              <a:buFont typeface="Arial"/>
              <a:buChar char="•"/>
            </a:pPr>
            <a:r>
              <a:rPr lang="en-US" sz="3500">
                <a:solidFill>
                  <a:srgbClr val="000000"/>
                </a:solidFill>
                <a:latin typeface="Noto Sans"/>
                <a:ea typeface="Noto Sans"/>
                <a:cs typeface="Noto Sans"/>
                <a:sym typeface="Noto Sans"/>
              </a:rPr>
              <a:t>Backpropagation (Lan truyền ngược): Kết quả từ các mô phỏng (reward) được lan truyền ngược trong cây để cập nhật giá trị Q(s,a) và số lần thăm N(s,a).</a:t>
            </a:r>
          </a:p>
          <a:p>
            <a:pPr algn="l" marL="755651" indent="-377825" lvl="1">
              <a:lnSpc>
                <a:spcPts val="4900"/>
              </a:lnSpc>
              <a:buFont typeface="Arial"/>
              <a:buChar char="•"/>
            </a:pPr>
            <a:r>
              <a:rPr lang="en-US" sz="3500">
                <a:solidFill>
                  <a:srgbClr val="000000"/>
                </a:solidFill>
                <a:latin typeface="Noto Sans"/>
                <a:ea typeface="Noto Sans"/>
                <a:cs typeface="Noto Sans"/>
                <a:sym typeface="Noto Sans"/>
              </a:rPr>
              <a:t>Critic có thể hỗ trợ trong việc định lượng giá trị Q(s,a) tốt hơn, đặc biệt trong các trạng thái chưa được khám phá đầy đủ.</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229872" y="876935"/>
            <a:ext cx="7828257"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Cách hoạt động của MCTS</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6151406" y="1796596"/>
            <a:ext cx="5167670" cy="695959"/>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Noto Sans Bold"/>
                <a:ea typeface="Noto Sans Bold"/>
                <a:cs typeface="Noto Sans Bold"/>
                <a:sym typeface="Noto Sans Bold"/>
              </a:rPr>
              <a:t>Hành động từ MCTS</a:t>
            </a:r>
          </a:p>
        </p:txBody>
      </p:sp>
      <p:sp>
        <p:nvSpPr>
          <p:cNvPr name="TextBox 5" id="5"/>
          <p:cNvSpPr txBox="true"/>
          <p:nvPr/>
        </p:nvSpPr>
        <p:spPr>
          <a:xfrm rot="0">
            <a:off x="1028700" y="3170555"/>
            <a:ext cx="17259300" cy="2720340"/>
          </a:xfrm>
          <a:prstGeom prst="rect">
            <a:avLst/>
          </a:prstGeom>
        </p:spPr>
        <p:txBody>
          <a:bodyPr anchor="t" rtlCol="false" tIns="0" lIns="0" bIns="0" rIns="0">
            <a:spAutoFit/>
          </a:bodyPr>
          <a:lstStyle/>
          <a:p>
            <a:pPr algn="l">
              <a:lnSpc>
                <a:spcPts val="5459"/>
              </a:lnSpc>
              <a:spcBef>
                <a:spcPct val="0"/>
              </a:spcBef>
            </a:pPr>
            <a:r>
              <a:rPr lang="en-US" sz="3899">
                <a:solidFill>
                  <a:srgbClr val="000000"/>
                </a:solidFill>
                <a:latin typeface="Noto Sans"/>
                <a:ea typeface="Noto Sans"/>
                <a:cs typeface="Noto Sans"/>
                <a:sym typeface="Noto Sans"/>
              </a:rPr>
              <a:t>Sau một số lượng vòng lặp (hoặc thời gian giới hạn), MCTS chọn hành động tốt nhất từ nút gốc dựa trên: Số lần thăm N(s,a) (hành động được khám phá nhiều nhất)                                                      . Hoặc giá trị trung bình Q(s,a) (hành động có phần thưởng dự kiến cao nhất)</a:t>
            </a:r>
          </a:p>
        </p:txBody>
      </p:sp>
      <p:grpSp>
        <p:nvGrpSpPr>
          <p:cNvPr name="Group 6" id="6"/>
          <p:cNvGrpSpPr/>
          <p:nvPr/>
        </p:nvGrpSpPr>
        <p:grpSpPr>
          <a:xfrm rot="0">
            <a:off x="6245546" y="4568825"/>
            <a:ext cx="6812583" cy="681258"/>
            <a:chOff x="0" y="0"/>
            <a:chExt cx="9083444" cy="908344"/>
          </a:xfrm>
        </p:grpSpPr>
        <p:sp>
          <p:nvSpPr>
            <p:cNvPr name="Freeform 7" id="7"/>
            <p:cNvSpPr/>
            <p:nvPr/>
          </p:nvSpPr>
          <p:spPr>
            <a:xfrm flipH="false" flipV="false" rot="0">
              <a:off x="0" y="0"/>
              <a:ext cx="9083444" cy="908344"/>
            </a:xfrm>
            <a:custGeom>
              <a:avLst/>
              <a:gdLst/>
              <a:ahLst/>
              <a:cxnLst/>
              <a:rect r="r" b="b" t="t" l="l"/>
              <a:pathLst>
                <a:path h="908344" w="9083444">
                  <a:moveTo>
                    <a:pt x="0" y="0"/>
                  </a:moveTo>
                  <a:lnTo>
                    <a:pt x="9083444" y="0"/>
                  </a:lnTo>
                  <a:lnTo>
                    <a:pt x="9083444" y="908344"/>
                  </a:lnTo>
                  <a:lnTo>
                    <a:pt x="0" y="9083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4286366" y="6805295"/>
            <a:ext cx="9715268" cy="971527"/>
            <a:chOff x="0" y="0"/>
            <a:chExt cx="12953690" cy="1295369"/>
          </a:xfrm>
        </p:grpSpPr>
        <p:sp>
          <p:nvSpPr>
            <p:cNvPr name="Freeform 9" id="9"/>
            <p:cNvSpPr/>
            <p:nvPr/>
          </p:nvSpPr>
          <p:spPr>
            <a:xfrm flipH="false" flipV="false" rot="0">
              <a:off x="0" y="0"/>
              <a:ext cx="12953690" cy="1295369"/>
            </a:xfrm>
            <a:custGeom>
              <a:avLst/>
              <a:gdLst/>
              <a:ahLst/>
              <a:cxnLst/>
              <a:rect r="r" b="b" t="t" l="l"/>
              <a:pathLst>
                <a:path h="1295369" w="12953690">
                  <a:moveTo>
                    <a:pt x="0" y="0"/>
                  </a:moveTo>
                  <a:lnTo>
                    <a:pt x="12953690" y="0"/>
                  </a:lnTo>
                  <a:lnTo>
                    <a:pt x="12953690" y="1295369"/>
                  </a:lnTo>
                  <a:lnTo>
                    <a:pt x="0" y="12953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229872" y="876935"/>
            <a:ext cx="7828257" cy="755016"/>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Cách hoạt động của MCTS</a:t>
            </a:r>
          </a:p>
        </p:txBody>
      </p:sp>
      <p:sp>
        <p:nvSpPr>
          <p:cNvPr name="TextBox 3" id="3"/>
          <p:cNvSpPr txBox="true"/>
          <p:nvPr/>
        </p:nvSpPr>
        <p:spPr>
          <a:xfrm rot="0">
            <a:off x="0" y="0"/>
            <a:ext cx="18288000" cy="962660"/>
          </a:xfrm>
          <a:prstGeom prst="rect">
            <a:avLst/>
          </a:prstGeom>
        </p:spPr>
        <p:txBody>
          <a:bodyPr anchor="t" rtlCol="false" tIns="0" lIns="0" bIns="0" rIns="0">
            <a:spAutoFit/>
          </a:bodyPr>
          <a:lstStyle/>
          <a:p>
            <a:pPr algn="ctr">
              <a:lnSpc>
                <a:spcPts val="7840"/>
              </a:lnSpc>
            </a:pPr>
            <a:r>
              <a:rPr lang="en-US" sz="5600" b="true">
                <a:solidFill>
                  <a:srgbClr val="000000"/>
                </a:solidFill>
                <a:latin typeface="Noto Sans Bold"/>
                <a:ea typeface="Noto Sans Bold"/>
                <a:cs typeface="Noto Sans Bold"/>
                <a:sym typeface="Noto Sans Bold"/>
              </a:rPr>
              <a:t>2. Cơ sở lý thuyết - Các phương pháp Actor Critic</a:t>
            </a:r>
          </a:p>
        </p:txBody>
      </p:sp>
      <p:sp>
        <p:nvSpPr>
          <p:cNvPr name="TextBox 4" id="4"/>
          <p:cNvSpPr txBox="true"/>
          <p:nvPr/>
        </p:nvSpPr>
        <p:spPr>
          <a:xfrm rot="0">
            <a:off x="6020080" y="1796596"/>
            <a:ext cx="5430321" cy="695959"/>
          </a:xfrm>
          <a:prstGeom prst="rect">
            <a:avLst/>
          </a:prstGeom>
        </p:spPr>
        <p:txBody>
          <a:bodyPr anchor="t" rtlCol="false" tIns="0" lIns="0" bIns="0" rIns="0">
            <a:spAutoFit/>
          </a:bodyPr>
          <a:lstStyle/>
          <a:p>
            <a:pPr algn="ctr">
              <a:lnSpc>
                <a:spcPts val="5740"/>
              </a:lnSpc>
              <a:spcBef>
                <a:spcPct val="0"/>
              </a:spcBef>
            </a:pPr>
            <a:r>
              <a:rPr lang="en-US" b="true" sz="4100">
                <a:solidFill>
                  <a:srgbClr val="000000"/>
                </a:solidFill>
                <a:latin typeface="Noto Sans Bold"/>
                <a:ea typeface="Noto Sans Bold"/>
                <a:cs typeface="Noto Sans Bold"/>
                <a:sym typeface="Noto Sans Bold"/>
              </a:rPr>
              <a:t>Cập nhật Actor-Critic</a:t>
            </a:r>
          </a:p>
        </p:txBody>
      </p:sp>
      <p:sp>
        <p:nvSpPr>
          <p:cNvPr name="TextBox 5" id="5"/>
          <p:cNvSpPr txBox="true"/>
          <p:nvPr/>
        </p:nvSpPr>
        <p:spPr>
          <a:xfrm rot="0">
            <a:off x="1028700" y="2416355"/>
            <a:ext cx="16230600" cy="6149340"/>
          </a:xfrm>
          <a:prstGeom prst="rect">
            <a:avLst/>
          </a:prstGeom>
        </p:spPr>
        <p:txBody>
          <a:bodyPr anchor="t" rtlCol="false" tIns="0" lIns="0" bIns="0" rIns="0">
            <a:spAutoFit/>
          </a:bodyPr>
          <a:lstStyle/>
          <a:p>
            <a:pPr algn="l" marL="842008" indent="-421004" lvl="1">
              <a:lnSpc>
                <a:spcPts val="5459"/>
              </a:lnSpc>
              <a:buFont typeface="Arial"/>
              <a:buChar char="•"/>
            </a:pPr>
            <a:r>
              <a:rPr lang="en-US" sz="3899">
                <a:solidFill>
                  <a:srgbClr val="000000"/>
                </a:solidFill>
                <a:latin typeface="Noto Sans"/>
                <a:ea typeface="Noto Sans"/>
                <a:cs typeface="Noto Sans"/>
                <a:sym typeface="Noto Sans"/>
              </a:rPr>
              <a:t>Cập nhật Critic: Giá trị từ MCTS:                                                                 Critic được cập nhật để hàm giá trị               gần với UMCTS​(s) thông qua hàm mất mát giá trị.</a:t>
            </a:r>
          </a:p>
          <a:p>
            <a:pPr algn="l" marL="842008" indent="-421004" lvl="1">
              <a:lnSpc>
                <a:spcPts val="5459"/>
              </a:lnSpc>
              <a:buFont typeface="Arial"/>
              <a:buChar char="•"/>
            </a:pPr>
            <a:r>
              <a:rPr lang="en-US" sz="3899">
                <a:solidFill>
                  <a:srgbClr val="000000"/>
                </a:solidFill>
                <a:latin typeface="Noto Sans"/>
                <a:ea typeface="Noto Sans"/>
                <a:cs typeface="Noto Sans"/>
                <a:sym typeface="Noto Sans"/>
              </a:rPr>
              <a:t>Cập nhật Actor: Chính sách từ MCTS:</a:t>
            </a:r>
          </a:p>
          <a:p>
            <a:pPr algn="l" marL="1684017" indent="-561339" lvl="2">
              <a:lnSpc>
                <a:spcPts val="5459"/>
              </a:lnSpc>
              <a:buFont typeface="Arial"/>
              <a:buChar char="⚬"/>
            </a:pPr>
            <a:r>
              <a:rPr lang="en-US" sz="3899">
                <a:solidFill>
                  <a:srgbClr val="000000"/>
                </a:solidFill>
                <a:latin typeface="Noto Sans"/>
                <a:ea typeface="Noto Sans"/>
                <a:cs typeface="Noto Sans"/>
                <a:sym typeface="Noto Sans"/>
              </a:rPr>
              <a:t>      Siêu tham số điều chỉnh mức độ ngẫu nhiên</a:t>
            </a:r>
          </a:p>
          <a:p>
            <a:pPr algn="l" marL="842008" indent="-421004" lvl="1">
              <a:lnSpc>
                <a:spcPts val="5459"/>
              </a:lnSpc>
              <a:buFont typeface="Arial"/>
              <a:buChar char="•"/>
            </a:pPr>
            <a:r>
              <a:rPr lang="en-US" sz="3899">
                <a:solidFill>
                  <a:srgbClr val="000000"/>
                </a:solidFill>
                <a:latin typeface="Noto Sans"/>
                <a:ea typeface="Noto Sans"/>
                <a:cs typeface="Noto Sans"/>
                <a:sym typeface="Noto Sans"/>
              </a:rPr>
              <a:t>Công thức này biểu thị chính sách                              từ MCTS, được xác định tỷ lệ với số lần hành động       được chọn ở trạng thái  trong quá trình tìm kiếm, nâng lên lũy thừa</a:t>
            </a:r>
          </a:p>
          <a:p>
            <a:pPr algn="l">
              <a:lnSpc>
                <a:spcPts val="5459"/>
              </a:lnSpc>
              <a:spcBef>
                <a:spcPct val="0"/>
              </a:spcBef>
            </a:pPr>
          </a:p>
        </p:txBody>
      </p:sp>
      <p:grpSp>
        <p:nvGrpSpPr>
          <p:cNvPr name="Group 6" id="6"/>
          <p:cNvGrpSpPr/>
          <p:nvPr/>
        </p:nvGrpSpPr>
        <p:grpSpPr>
          <a:xfrm rot="0">
            <a:off x="9605410" y="2492555"/>
            <a:ext cx="7971778" cy="685744"/>
            <a:chOff x="0" y="0"/>
            <a:chExt cx="10629038" cy="914326"/>
          </a:xfrm>
        </p:grpSpPr>
        <p:sp>
          <p:nvSpPr>
            <p:cNvPr name="Freeform 7" id="7"/>
            <p:cNvSpPr/>
            <p:nvPr/>
          </p:nvSpPr>
          <p:spPr>
            <a:xfrm flipH="false" flipV="false" rot="0">
              <a:off x="0" y="0"/>
              <a:ext cx="10629038" cy="914326"/>
            </a:xfrm>
            <a:custGeom>
              <a:avLst/>
              <a:gdLst/>
              <a:ahLst/>
              <a:cxnLst/>
              <a:rect r="r" b="b" t="t" l="l"/>
              <a:pathLst>
                <a:path h="914326" w="10629038">
                  <a:moveTo>
                    <a:pt x="0" y="0"/>
                  </a:moveTo>
                  <a:lnTo>
                    <a:pt x="10629038" y="0"/>
                  </a:lnTo>
                  <a:lnTo>
                    <a:pt x="10629038" y="914326"/>
                  </a:lnTo>
                  <a:lnTo>
                    <a:pt x="0" y="9143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9916101" y="3178299"/>
            <a:ext cx="1788303" cy="681258"/>
            <a:chOff x="0" y="0"/>
            <a:chExt cx="2384404" cy="908344"/>
          </a:xfrm>
        </p:grpSpPr>
        <p:sp>
          <p:nvSpPr>
            <p:cNvPr name="Freeform 9" id="9"/>
            <p:cNvSpPr/>
            <p:nvPr/>
          </p:nvSpPr>
          <p:spPr>
            <a:xfrm flipH="false" flipV="false" rot="0">
              <a:off x="0" y="0"/>
              <a:ext cx="2384404" cy="908344"/>
            </a:xfrm>
            <a:custGeom>
              <a:avLst/>
              <a:gdLst/>
              <a:ahLst/>
              <a:cxnLst/>
              <a:rect r="r" b="b" t="t" l="l"/>
              <a:pathLst>
                <a:path h="908344" w="2384404">
                  <a:moveTo>
                    <a:pt x="0" y="0"/>
                  </a:moveTo>
                  <a:lnTo>
                    <a:pt x="2384404" y="0"/>
                  </a:lnTo>
                  <a:lnTo>
                    <a:pt x="2384404" y="908344"/>
                  </a:lnTo>
                  <a:lnTo>
                    <a:pt x="0" y="9083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0" id="10"/>
          <p:cNvGrpSpPr/>
          <p:nvPr/>
        </p:nvGrpSpPr>
        <p:grpSpPr>
          <a:xfrm rot="0">
            <a:off x="10361560" y="4462242"/>
            <a:ext cx="6897740" cy="681258"/>
            <a:chOff x="0" y="0"/>
            <a:chExt cx="9196987" cy="908344"/>
          </a:xfrm>
        </p:grpSpPr>
        <p:sp>
          <p:nvSpPr>
            <p:cNvPr name="Freeform 11" id="11"/>
            <p:cNvSpPr/>
            <p:nvPr/>
          </p:nvSpPr>
          <p:spPr>
            <a:xfrm flipH="false" flipV="false" rot="0">
              <a:off x="0" y="0"/>
              <a:ext cx="9196987" cy="908344"/>
            </a:xfrm>
            <a:custGeom>
              <a:avLst/>
              <a:gdLst/>
              <a:ahLst/>
              <a:cxnLst/>
              <a:rect r="r" b="b" t="t" l="l"/>
              <a:pathLst>
                <a:path h="908344" w="9196987">
                  <a:moveTo>
                    <a:pt x="0" y="0"/>
                  </a:moveTo>
                  <a:lnTo>
                    <a:pt x="9196987" y="0"/>
                  </a:lnTo>
                  <a:lnTo>
                    <a:pt x="9196987" y="908344"/>
                  </a:lnTo>
                  <a:lnTo>
                    <a:pt x="0" y="9083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2" id="12"/>
          <p:cNvGrpSpPr/>
          <p:nvPr/>
        </p:nvGrpSpPr>
        <p:grpSpPr>
          <a:xfrm rot="0">
            <a:off x="2606346" y="5143500"/>
            <a:ext cx="681258" cy="936730"/>
            <a:chOff x="0" y="0"/>
            <a:chExt cx="908344" cy="1248974"/>
          </a:xfrm>
        </p:grpSpPr>
        <p:sp>
          <p:nvSpPr>
            <p:cNvPr name="Freeform 13" id="13"/>
            <p:cNvSpPr/>
            <p:nvPr/>
          </p:nvSpPr>
          <p:spPr>
            <a:xfrm flipH="false" flipV="false" rot="0">
              <a:off x="0" y="0"/>
              <a:ext cx="908344" cy="1248974"/>
            </a:xfrm>
            <a:custGeom>
              <a:avLst/>
              <a:gdLst/>
              <a:ahLst/>
              <a:cxnLst/>
              <a:rect r="r" b="b" t="t" l="l"/>
              <a:pathLst>
                <a:path h="1248974" w="908344">
                  <a:moveTo>
                    <a:pt x="0" y="0"/>
                  </a:moveTo>
                  <a:lnTo>
                    <a:pt x="908344" y="0"/>
                  </a:lnTo>
                  <a:lnTo>
                    <a:pt x="908344" y="1248974"/>
                  </a:lnTo>
                  <a:lnTo>
                    <a:pt x="0" y="12489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4" id="14"/>
          <p:cNvGrpSpPr/>
          <p:nvPr/>
        </p:nvGrpSpPr>
        <p:grpSpPr>
          <a:xfrm rot="0">
            <a:off x="9879958" y="5829300"/>
            <a:ext cx="3648891" cy="703401"/>
            <a:chOff x="0" y="0"/>
            <a:chExt cx="4865188" cy="937868"/>
          </a:xfrm>
        </p:grpSpPr>
        <p:sp>
          <p:nvSpPr>
            <p:cNvPr name="Freeform 15" id="15"/>
            <p:cNvSpPr/>
            <p:nvPr/>
          </p:nvSpPr>
          <p:spPr>
            <a:xfrm flipH="false" flipV="false" rot="0">
              <a:off x="0" y="0"/>
              <a:ext cx="4865188" cy="937868"/>
            </a:xfrm>
            <a:custGeom>
              <a:avLst/>
              <a:gdLst/>
              <a:ahLst/>
              <a:cxnLst/>
              <a:rect r="r" b="b" t="t" l="l"/>
              <a:pathLst>
                <a:path h="937868" w="4865188">
                  <a:moveTo>
                    <a:pt x="0" y="0"/>
                  </a:moveTo>
                  <a:lnTo>
                    <a:pt x="4865188" y="0"/>
                  </a:lnTo>
                  <a:lnTo>
                    <a:pt x="4865188" y="937868"/>
                  </a:lnTo>
                  <a:lnTo>
                    <a:pt x="0" y="9378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16" id="16"/>
          <p:cNvGrpSpPr/>
          <p:nvPr/>
        </p:nvGrpSpPr>
        <p:grpSpPr>
          <a:xfrm rot="0">
            <a:off x="9916101" y="6532701"/>
            <a:ext cx="894151" cy="695451"/>
            <a:chOff x="0" y="0"/>
            <a:chExt cx="1192202" cy="927268"/>
          </a:xfrm>
        </p:grpSpPr>
        <p:sp>
          <p:nvSpPr>
            <p:cNvPr name="Freeform 17" id="17"/>
            <p:cNvSpPr/>
            <p:nvPr/>
          </p:nvSpPr>
          <p:spPr>
            <a:xfrm flipH="false" flipV="false" rot="0">
              <a:off x="0" y="0"/>
              <a:ext cx="1192202" cy="927268"/>
            </a:xfrm>
            <a:custGeom>
              <a:avLst/>
              <a:gdLst/>
              <a:ahLst/>
              <a:cxnLst/>
              <a:rect r="r" b="b" t="t" l="l"/>
              <a:pathLst>
                <a:path h="927268" w="1192202">
                  <a:moveTo>
                    <a:pt x="0" y="0"/>
                  </a:moveTo>
                  <a:lnTo>
                    <a:pt x="1192202" y="0"/>
                  </a:lnTo>
                  <a:lnTo>
                    <a:pt x="1192202" y="927268"/>
                  </a:lnTo>
                  <a:lnTo>
                    <a:pt x="0" y="92726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8" id="18"/>
          <p:cNvGrpSpPr/>
          <p:nvPr/>
        </p:nvGrpSpPr>
        <p:grpSpPr>
          <a:xfrm rot="0">
            <a:off x="16148729" y="6546894"/>
            <a:ext cx="778581" cy="681258"/>
            <a:chOff x="0" y="0"/>
            <a:chExt cx="1038108" cy="908344"/>
          </a:xfrm>
        </p:grpSpPr>
        <p:sp>
          <p:nvSpPr>
            <p:cNvPr name="Freeform 19" id="19"/>
            <p:cNvSpPr/>
            <p:nvPr/>
          </p:nvSpPr>
          <p:spPr>
            <a:xfrm flipH="false" flipV="false" rot="0">
              <a:off x="0" y="0"/>
              <a:ext cx="1038108" cy="908344"/>
            </a:xfrm>
            <a:custGeom>
              <a:avLst/>
              <a:gdLst/>
              <a:ahLst/>
              <a:cxnLst/>
              <a:rect r="r" b="b" t="t" l="l"/>
              <a:pathLst>
                <a:path h="908344" w="1038108">
                  <a:moveTo>
                    <a:pt x="0" y="0"/>
                  </a:moveTo>
                  <a:lnTo>
                    <a:pt x="1038108" y="0"/>
                  </a:lnTo>
                  <a:lnTo>
                    <a:pt x="1038108" y="908344"/>
                  </a:lnTo>
                  <a:lnTo>
                    <a:pt x="0" y="9083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grpSp>
        <p:nvGrpSpPr>
          <p:cNvPr name="Group 20" id="20"/>
          <p:cNvGrpSpPr/>
          <p:nvPr/>
        </p:nvGrpSpPr>
        <p:grpSpPr>
          <a:xfrm rot="0">
            <a:off x="11978536" y="7228152"/>
            <a:ext cx="681258" cy="936730"/>
            <a:chOff x="0" y="0"/>
            <a:chExt cx="908344" cy="1248974"/>
          </a:xfrm>
        </p:grpSpPr>
        <p:sp>
          <p:nvSpPr>
            <p:cNvPr name="Freeform 21" id="21"/>
            <p:cNvSpPr/>
            <p:nvPr/>
          </p:nvSpPr>
          <p:spPr>
            <a:xfrm flipH="false" flipV="false" rot="0">
              <a:off x="0" y="0"/>
              <a:ext cx="908344" cy="1248974"/>
            </a:xfrm>
            <a:custGeom>
              <a:avLst/>
              <a:gdLst/>
              <a:ahLst/>
              <a:cxnLst/>
              <a:rect r="r" b="b" t="t" l="l"/>
              <a:pathLst>
                <a:path h="1248974" w="908344">
                  <a:moveTo>
                    <a:pt x="0" y="0"/>
                  </a:moveTo>
                  <a:lnTo>
                    <a:pt x="908344" y="0"/>
                  </a:lnTo>
                  <a:lnTo>
                    <a:pt x="908344" y="1248974"/>
                  </a:lnTo>
                  <a:lnTo>
                    <a:pt x="0" y="12489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127734" y="1724452"/>
            <a:ext cx="8032531" cy="8032531"/>
          </a:xfrm>
          <a:custGeom>
            <a:avLst/>
            <a:gdLst/>
            <a:ahLst/>
            <a:cxnLst/>
            <a:rect r="r" b="b" t="t" l="l"/>
            <a:pathLst>
              <a:path h="8032531" w="8032531">
                <a:moveTo>
                  <a:pt x="0" y="0"/>
                </a:moveTo>
                <a:lnTo>
                  <a:pt x="8032532" y="0"/>
                </a:lnTo>
                <a:lnTo>
                  <a:pt x="8032532" y="8032531"/>
                </a:lnTo>
                <a:lnTo>
                  <a:pt x="0" y="8032531"/>
                </a:lnTo>
                <a:lnTo>
                  <a:pt x="0" y="0"/>
                </a:lnTo>
                <a:close/>
              </a:path>
            </a:pathLst>
          </a:custGeom>
          <a:blipFill>
            <a:blip r:embed="rId2"/>
            <a:stretch>
              <a:fillRect l="0" t="0" r="0" b="0"/>
            </a:stretch>
          </a:blipFill>
        </p:spPr>
      </p:sp>
      <p:sp>
        <p:nvSpPr>
          <p:cNvPr name="TextBox 3" id="3"/>
          <p:cNvSpPr txBox="true"/>
          <p:nvPr/>
        </p:nvSpPr>
        <p:spPr>
          <a:xfrm rot="0">
            <a:off x="4225587" y="0"/>
            <a:ext cx="9836825"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3. Chương trình minh họa</a:t>
            </a:r>
          </a:p>
        </p:txBody>
      </p:sp>
    </p:spTree>
  </p:cSld>
  <p:clrMapOvr>
    <a:masterClrMapping/>
  </p:clrMapOvr>
</p:sld>
</file>

<file path=ppt/slides/slide67.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128867" y="0"/>
            <a:ext cx="4030266"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4. Kết luận</a:t>
            </a:r>
          </a:p>
        </p:txBody>
      </p:sp>
      <p:sp>
        <p:nvSpPr>
          <p:cNvPr name="TextBox 3" id="3"/>
          <p:cNvSpPr txBox="true"/>
          <p:nvPr/>
        </p:nvSpPr>
        <p:spPr>
          <a:xfrm rot="0">
            <a:off x="1028700" y="942975"/>
            <a:ext cx="16230600" cy="7273925"/>
          </a:xfrm>
          <a:prstGeom prst="rect">
            <a:avLst/>
          </a:prstGeom>
        </p:spPr>
        <p:txBody>
          <a:bodyPr anchor="t" rtlCol="false" tIns="0" lIns="0" bIns="0" rIns="0">
            <a:spAutoFit/>
          </a:bodyPr>
          <a:lstStyle/>
          <a:p>
            <a:pPr algn="l">
              <a:lnSpc>
                <a:spcPts val="6159"/>
              </a:lnSpc>
              <a:spcBef>
                <a:spcPct val="0"/>
              </a:spcBef>
            </a:pPr>
            <a:r>
              <a:rPr lang="en-US" b="true" sz="4399">
                <a:solidFill>
                  <a:srgbClr val="000000"/>
                </a:solidFill>
                <a:latin typeface="Noto Sans Bold"/>
                <a:ea typeface="Noto Sans Bold"/>
                <a:cs typeface="Noto Sans Bold"/>
                <a:sym typeface="Noto Sans Bold"/>
              </a:rPr>
              <a:t>Ưu điểm</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Hiệu quả trong việc học chính sách: Actor-Critic có khả năng học chính sách trực tiếp thông qua thành phần Actor, giúp tối ưu hóa hành động trong môi trường phức tạp.</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Giảm phương sai: Thành phần Critic giúp ước lượng giá trị hành động, giảm phương sai trong quá trình cập nhật chính sách, làm cho việc học ổn định hơn.</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Khả năng áp dụng rộng rãi: Thuật toán này có thể áp dụng cho nhiều loại môi trường khác nhau, từ các bài toán đơn giản đến các bài toán phức tạp hơn như trò chơi hoặc robot học</a:t>
            </a:r>
          </a:p>
        </p:txBody>
      </p:sp>
    </p:spTree>
  </p:cSld>
  <p:clrMapOvr>
    <a:masterClrMapping/>
  </p:clrMapOvr>
</p:sld>
</file>

<file path=ppt/slides/slide68.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128867" y="0"/>
            <a:ext cx="4030266"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4. Kết luận</a:t>
            </a:r>
          </a:p>
        </p:txBody>
      </p:sp>
      <p:sp>
        <p:nvSpPr>
          <p:cNvPr name="TextBox 3" id="3"/>
          <p:cNvSpPr txBox="true"/>
          <p:nvPr/>
        </p:nvSpPr>
        <p:spPr>
          <a:xfrm rot="0">
            <a:off x="1028700" y="942975"/>
            <a:ext cx="16230600" cy="7997825"/>
          </a:xfrm>
          <a:prstGeom prst="rect">
            <a:avLst/>
          </a:prstGeom>
        </p:spPr>
        <p:txBody>
          <a:bodyPr anchor="t" rtlCol="false" tIns="0" lIns="0" bIns="0" rIns="0">
            <a:spAutoFit/>
          </a:bodyPr>
          <a:lstStyle/>
          <a:p>
            <a:pPr algn="l">
              <a:lnSpc>
                <a:spcPts val="6159"/>
              </a:lnSpc>
            </a:pPr>
            <a:r>
              <a:rPr lang="en-US" sz="4399" b="true">
                <a:solidFill>
                  <a:srgbClr val="000000"/>
                </a:solidFill>
                <a:latin typeface="Noto Sans Bold"/>
                <a:ea typeface="Noto Sans Bold"/>
                <a:cs typeface="Noto Sans Bold"/>
                <a:sym typeface="Noto Sans Bold"/>
              </a:rPr>
              <a:t>Hạn chế</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Phức tạp trong việc triển khai: Actor-Critic yêu cầu việc triển khai hai mạng nơ-ron riêng biệt (Actor và Critic), điều này có thể làm tăng độ phức tạp và yêu cầu tài nguyên tính toán cao hơn.</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Khả năng hội tụ chậm: Trong một số trường hợp, thuật toán có thể hội tụ chậm hoặc không ổn định nếu không được điều chỉnh đúng cách.</a:t>
            </a:r>
          </a:p>
          <a:p>
            <a:pPr algn="l" marL="885187" indent="-442594" lvl="1">
              <a:lnSpc>
                <a:spcPts val="5739"/>
              </a:lnSpc>
              <a:buFont typeface="Arial"/>
              <a:buChar char="•"/>
            </a:pPr>
            <a:r>
              <a:rPr lang="en-US" sz="4099">
                <a:solidFill>
                  <a:srgbClr val="000000"/>
                </a:solidFill>
                <a:latin typeface="Noto Sans"/>
                <a:ea typeface="Noto Sans"/>
                <a:cs typeface="Noto Sans"/>
                <a:sym typeface="Noto Sans"/>
              </a:rPr>
              <a:t>Cần điều chỉnh nhiều siêu tham số: Việc điều chỉnh các siêu tham số như tốc độ học, hệ số chiết khấu, và các tham số khác có thể phức tạp và tốn thời gian.</a:t>
            </a:r>
          </a:p>
        </p:txBody>
      </p:sp>
    </p:spTree>
  </p:cSld>
  <p:clrMapOvr>
    <a:masterClrMapping/>
  </p:clrMapOvr>
</p:sld>
</file>

<file path=ppt/slides/slide69.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128867" y="0"/>
            <a:ext cx="4030266"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4. Kết luận</a:t>
            </a:r>
          </a:p>
        </p:txBody>
      </p:sp>
      <p:sp>
        <p:nvSpPr>
          <p:cNvPr name="TextBox 3" id="3"/>
          <p:cNvSpPr txBox="true"/>
          <p:nvPr/>
        </p:nvSpPr>
        <p:spPr>
          <a:xfrm rot="0">
            <a:off x="1028700" y="952500"/>
            <a:ext cx="16499086" cy="7520940"/>
          </a:xfrm>
          <a:prstGeom prst="rect">
            <a:avLst/>
          </a:prstGeom>
        </p:spPr>
        <p:txBody>
          <a:bodyPr anchor="t" rtlCol="false" tIns="0" lIns="0" bIns="0" rIns="0">
            <a:spAutoFit/>
          </a:bodyPr>
          <a:lstStyle/>
          <a:p>
            <a:pPr algn="l">
              <a:lnSpc>
                <a:spcPts val="5459"/>
              </a:lnSpc>
              <a:spcBef>
                <a:spcPct val="0"/>
              </a:spcBef>
            </a:pPr>
            <a:r>
              <a:rPr lang="en-US" b="true" sz="3899">
                <a:solidFill>
                  <a:srgbClr val="000000"/>
                </a:solidFill>
                <a:latin typeface="Noto Sans Bold"/>
                <a:ea typeface="Noto Sans Bold"/>
                <a:cs typeface="Noto Sans Bold"/>
                <a:sym typeface="Noto Sans Bold"/>
              </a:rPr>
              <a:t>Hướng phát triển</a:t>
            </a:r>
          </a:p>
          <a:p>
            <a:pPr algn="l" marL="842008" indent="-421004" lvl="1">
              <a:lnSpc>
                <a:spcPts val="5459"/>
              </a:lnSpc>
              <a:buFont typeface="Arial"/>
              <a:buChar char="•"/>
            </a:pPr>
            <a:r>
              <a:rPr lang="en-US" sz="3899">
                <a:solidFill>
                  <a:srgbClr val="000000"/>
                </a:solidFill>
                <a:latin typeface="Noto Sans"/>
                <a:ea typeface="Noto Sans"/>
                <a:cs typeface="Noto Sans"/>
                <a:sym typeface="Noto Sans"/>
              </a:rPr>
              <a:t>Tối ưu hóa hiệu suất và ổn định:</a:t>
            </a:r>
          </a:p>
          <a:p>
            <a:pPr algn="l" marL="1684017" indent="-561339" lvl="2">
              <a:lnSpc>
                <a:spcPts val="5459"/>
              </a:lnSpc>
              <a:buFont typeface="Arial"/>
              <a:buChar char="⚬"/>
            </a:pPr>
            <a:r>
              <a:rPr lang="en-US" sz="3899">
                <a:solidFill>
                  <a:srgbClr val="000000"/>
                </a:solidFill>
                <a:latin typeface="Noto Sans"/>
                <a:ea typeface="Noto Sans"/>
                <a:cs typeface="Noto Sans"/>
                <a:sym typeface="Noto Sans"/>
              </a:rPr>
              <a:t>Giảm phương sai và tăng tốc độ hội tụ</a:t>
            </a:r>
          </a:p>
          <a:p>
            <a:pPr algn="l" marL="1684017" indent="-561339" lvl="2">
              <a:lnSpc>
                <a:spcPts val="5459"/>
              </a:lnSpc>
              <a:buFont typeface="Arial"/>
              <a:buChar char="⚬"/>
            </a:pPr>
            <a:r>
              <a:rPr lang="en-US" sz="3899">
                <a:solidFill>
                  <a:srgbClr val="000000"/>
                </a:solidFill>
                <a:latin typeface="Noto Sans"/>
                <a:ea typeface="Noto Sans"/>
                <a:cs typeface="Noto Sans"/>
                <a:sym typeface="Noto Sans"/>
              </a:rPr>
              <a:t>Học không giám sát và bán giám sát:</a:t>
            </a:r>
          </a:p>
          <a:p>
            <a:pPr algn="l" marL="842008" indent="-421004" lvl="1">
              <a:lnSpc>
                <a:spcPts val="5459"/>
              </a:lnSpc>
              <a:buFont typeface="Arial"/>
              <a:buChar char="•"/>
            </a:pPr>
            <a:r>
              <a:rPr lang="en-US" sz="3899">
                <a:solidFill>
                  <a:srgbClr val="000000"/>
                </a:solidFill>
                <a:latin typeface="Noto Sans"/>
                <a:ea typeface="Noto Sans"/>
                <a:cs typeface="Noto Sans"/>
                <a:sym typeface="Noto Sans"/>
              </a:rPr>
              <a:t>Kết hợp với các công nghệ khác: </a:t>
            </a:r>
          </a:p>
          <a:p>
            <a:pPr algn="l" marL="1684017" indent="-561339" lvl="2">
              <a:lnSpc>
                <a:spcPts val="5459"/>
              </a:lnSpc>
              <a:buFont typeface="Arial"/>
              <a:buChar char="⚬"/>
            </a:pPr>
            <a:r>
              <a:rPr lang="en-US" sz="3899">
                <a:solidFill>
                  <a:srgbClr val="000000"/>
                </a:solidFill>
                <a:latin typeface="Noto Sans"/>
                <a:ea typeface="Noto Sans"/>
                <a:cs typeface="Noto Sans"/>
                <a:sym typeface="Noto Sans"/>
              </a:rPr>
              <a:t>Học sâu (Deep Learning)</a:t>
            </a:r>
          </a:p>
          <a:p>
            <a:pPr algn="l" marL="1684017" indent="-561339" lvl="2">
              <a:lnSpc>
                <a:spcPts val="5459"/>
              </a:lnSpc>
              <a:buFont typeface="Arial"/>
              <a:buChar char="⚬"/>
            </a:pPr>
            <a:r>
              <a:rPr lang="en-US" sz="3899">
                <a:solidFill>
                  <a:srgbClr val="000000"/>
                </a:solidFill>
                <a:latin typeface="Noto Sans"/>
                <a:ea typeface="Noto Sans"/>
                <a:cs typeface="Noto Sans"/>
                <a:sym typeface="Noto Sans"/>
              </a:rPr>
              <a:t>Học tăng cường đa tác tử (Multi-Agent Reinforcement Learning)</a:t>
            </a:r>
          </a:p>
          <a:p>
            <a:pPr algn="l" marL="842008" indent="-421004" lvl="1">
              <a:lnSpc>
                <a:spcPts val="5459"/>
              </a:lnSpc>
              <a:buFont typeface="Arial"/>
              <a:buChar char="•"/>
            </a:pPr>
            <a:r>
              <a:rPr lang="en-US" sz="3899">
                <a:solidFill>
                  <a:srgbClr val="000000"/>
                </a:solidFill>
                <a:latin typeface="Noto Sans"/>
                <a:ea typeface="Noto Sans"/>
                <a:cs typeface="Noto Sans"/>
                <a:sym typeface="Noto Sans"/>
              </a:rPr>
              <a:t>Cải thiện khả năng giải thích và minh bạch: </a:t>
            </a:r>
          </a:p>
          <a:p>
            <a:pPr algn="l" marL="1684017" indent="-561339" lvl="2">
              <a:lnSpc>
                <a:spcPts val="5459"/>
              </a:lnSpc>
              <a:buFont typeface="Arial"/>
              <a:buChar char="⚬"/>
            </a:pPr>
            <a:r>
              <a:rPr lang="en-US" sz="3899">
                <a:solidFill>
                  <a:srgbClr val="000000"/>
                </a:solidFill>
                <a:latin typeface="Noto Sans"/>
                <a:ea typeface="Noto Sans"/>
                <a:cs typeface="Noto Sans"/>
                <a:sym typeface="Noto Sans"/>
              </a:rPr>
              <a:t>Giải thích quyết định</a:t>
            </a:r>
          </a:p>
          <a:p>
            <a:pPr algn="l" marL="1684017" indent="-561339" lvl="2">
              <a:lnSpc>
                <a:spcPts val="5459"/>
              </a:lnSpc>
              <a:buFont typeface="Arial"/>
              <a:buChar char="⚬"/>
            </a:pPr>
            <a:r>
              <a:rPr lang="en-US" sz="3899">
                <a:solidFill>
                  <a:srgbClr val="000000"/>
                </a:solidFill>
                <a:latin typeface="Noto Sans"/>
                <a:ea typeface="Noto Sans"/>
                <a:cs typeface="Noto Sans"/>
                <a:sym typeface="Noto Sans"/>
              </a:rPr>
              <a:t>Đảm bảo đạo đức và trách nhiệm</a:t>
            </a:r>
          </a:p>
          <a:p>
            <a:pPr algn="l">
              <a:lnSpc>
                <a:spcPts val="5459"/>
              </a:lnSpc>
              <a:spcBef>
                <a:spcPct val="0"/>
              </a:spcBef>
            </a:pPr>
            <a:r>
              <a:rPr lang="en-US" sz="3899">
                <a:solidFill>
                  <a:srgbClr val="000000"/>
                </a:solidFill>
                <a:latin typeface="Noto Sans"/>
                <a:ea typeface="Noto Sans"/>
                <a:cs typeface="Noto Sans"/>
                <a:sym typeface="Noto Sans"/>
              </a:rPr>
              <a:t> </a:t>
            </a: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501027" y="0"/>
            <a:ext cx="13285946"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Học tăng cường</a:t>
            </a:r>
          </a:p>
        </p:txBody>
      </p:sp>
      <p:sp>
        <p:nvSpPr>
          <p:cNvPr name="TextBox 3" id="3"/>
          <p:cNvSpPr txBox="true"/>
          <p:nvPr/>
        </p:nvSpPr>
        <p:spPr>
          <a:xfrm rot="0">
            <a:off x="612918" y="1209411"/>
            <a:ext cx="17675082" cy="8026400"/>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Khái niệm học tăng cường: </a:t>
            </a:r>
            <a:r>
              <a:rPr lang="en-US" sz="3500">
                <a:solidFill>
                  <a:srgbClr val="000000"/>
                </a:solidFill>
                <a:latin typeface="Noto Sans"/>
                <a:ea typeface="Noto Sans"/>
                <a:cs typeface="Noto Sans"/>
                <a:sym typeface="Noto Sans"/>
              </a:rPr>
              <a:t>là một nhánh của học máy, nghiên cứu cách thức một tác nhân (agent) học cách tương tác với môi trường (enviroment) đang ở một trạng thái (state) thực hiện một hành động (action) và nhận phản hồi dưới dạng phần thưởng (reward) hoặc hình phạt (penalty). </a:t>
            </a:r>
          </a:p>
          <a:p>
            <a:pPr algn="l" marL="755651" indent="-377825" lvl="1">
              <a:lnSpc>
                <a:spcPts val="4900"/>
              </a:lnSpc>
              <a:buFont typeface="Arial"/>
              <a:buChar char="•"/>
            </a:pPr>
            <a:r>
              <a:rPr lang="en-US" sz="3500">
                <a:solidFill>
                  <a:srgbClr val="000000"/>
                </a:solidFill>
                <a:latin typeface="Noto Sans"/>
                <a:ea typeface="Noto Sans"/>
                <a:cs typeface="Noto Sans"/>
                <a:sym typeface="Noto Sans"/>
              </a:rPr>
              <a:t>Mục tiêu của tác nhân là tối ưu hóa tổng phần thưởng nhận được theo thời gian bằng cách chọn những hành động tốt nhất trong từng tình huống. </a:t>
            </a:r>
          </a:p>
          <a:p>
            <a:pPr algn="l" marL="755651" indent="-377825" lvl="1">
              <a:lnSpc>
                <a:spcPts val="4900"/>
              </a:lnSpc>
              <a:buFont typeface="Arial"/>
              <a:buChar char="•"/>
            </a:pPr>
            <a:r>
              <a:rPr lang="en-US" sz="3500">
                <a:solidFill>
                  <a:srgbClr val="000000"/>
                </a:solidFill>
                <a:latin typeface="Noto Sans"/>
                <a:ea typeface="Noto Sans"/>
                <a:cs typeface="Noto Sans"/>
                <a:sym typeface="Noto Sans"/>
              </a:rPr>
              <a:t>Gồm các thành phần sau:</a:t>
            </a:r>
          </a:p>
          <a:p>
            <a:pPr algn="l" marL="1511301" indent="-503767" lvl="2">
              <a:lnSpc>
                <a:spcPts val="4900"/>
              </a:lnSpc>
              <a:buFont typeface="Arial"/>
              <a:buChar char="⚬"/>
            </a:pPr>
            <a:r>
              <a:rPr lang="en-US" b="true" sz="3500">
                <a:solidFill>
                  <a:srgbClr val="000000"/>
                </a:solidFill>
                <a:latin typeface="Noto Sans Bold"/>
                <a:ea typeface="Noto Sans Bold"/>
                <a:cs typeface="Noto Sans Bold"/>
                <a:sym typeface="Noto Sans Bold"/>
              </a:rPr>
              <a:t>Tác nhân (Agent)</a:t>
            </a:r>
            <a:r>
              <a:rPr lang="en-US" sz="3500">
                <a:solidFill>
                  <a:srgbClr val="000000"/>
                </a:solidFill>
                <a:latin typeface="Noto Sans"/>
                <a:ea typeface="Noto Sans"/>
                <a:cs typeface="Noto Sans"/>
                <a:sym typeface="Noto Sans"/>
              </a:rPr>
              <a:t>: Thực thể tương tác với môi trường và đưa ra quyết định.</a:t>
            </a:r>
          </a:p>
          <a:p>
            <a:pPr algn="l" marL="1511301" indent="-503767" lvl="2">
              <a:lnSpc>
                <a:spcPts val="4900"/>
              </a:lnSpc>
              <a:buFont typeface="Arial"/>
              <a:buChar char="⚬"/>
            </a:pPr>
            <a:r>
              <a:rPr lang="en-US" b="true" sz="3500">
                <a:solidFill>
                  <a:srgbClr val="000000"/>
                </a:solidFill>
                <a:latin typeface="Noto Sans Bold"/>
                <a:ea typeface="Noto Sans Bold"/>
                <a:cs typeface="Noto Sans Bold"/>
                <a:sym typeface="Noto Sans Bold"/>
              </a:rPr>
              <a:t>Môi trường (Environment):</a:t>
            </a:r>
            <a:r>
              <a:rPr lang="en-US" sz="3500">
                <a:solidFill>
                  <a:srgbClr val="000000"/>
                </a:solidFill>
                <a:latin typeface="Noto Sans"/>
                <a:ea typeface="Noto Sans"/>
                <a:cs typeface="Noto Sans"/>
                <a:sym typeface="Noto Sans"/>
              </a:rPr>
              <a:t> Hệ thống bên ngoài hoặc thế giới mà tác nhân hoạt động trong đó. Môi trường cung cấp phản hồi dựa trên các hành động của tác nhân.</a:t>
            </a:r>
          </a:p>
          <a:p>
            <a:pPr algn="l" marL="1511301" indent="-503767" lvl="2">
              <a:lnSpc>
                <a:spcPts val="4900"/>
              </a:lnSpc>
              <a:buFont typeface="Arial"/>
              <a:buChar char="⚬"/>
            </a:pPr>
            <a:r>
              <a:rPr lang="en-US" b="true" sz="3500">
                <a:solidFill>
                  <a:srgbClr val="000000"/>
                </a:solidFill>
                <a:latin typeface="Noto Sans Bold"/>
                <a:ea typeface="Noto Sans Bold"/>
                <a:cs typeface="Noto Sans Bold"/>
                <a:sym typeface="Noto Sans Bold"/>
              </a:rPr>
              <a:t>Hành động (Action – A):</a:t>
            </a:r>
            <a:r>
              <a:rPr lang="en-US" sz="3500">
                <a:solidFill>
                  <a:srgbClr val="000000"/>
                </a:solidFill>
                <a:latin typeface="Noto Sans"/>
                <a:ea typeface="Noto Sans"/>
                <a:cs typeface="Noto Sans"/>
                <a:sym typeface="Noto Sans"/>
              </a:rPr>
              <a:t> Tập các hành động của tác nhân.</a:t>
            </a:r>
          </a:p>
          <a:p>
            <a:pPr algn="l" marL="1511301" indent="-503767" lvl="2">
              <a:lnSpc>
                <a:spcPts val="4900"/>
              </a:lnSpc>
              <a:buFont typeface="Arial"/>
              <a:buChar char="⚬"/>
            </a:pPr>
            <a:r>
              <a:rPr lang="en-US" b="true" sz="3500">
                <a:solidFill>
                  <a:srgbClr val="000000"/>
                </a:solidFill>
                <a:latin typeface="Noto Sans Bold"/>
                <a:ea typeface="Noto Sans Bold"/>
                <a:cs typeface="Noto Sans Bold"/>
                <a:sym typeface="Noto Sans Bold"/>
              </a:rPr>
              <a:t>Trạng thái (State – S):</a:t>
            </a:r>
            <a:r>
              <a:rPr lang="en-US" sz="3500">
                <a:solidFill>
                  <a:srgbClr val="000000"/>
                </a:solidFill>
                <a:latin typeface="Noto Sans"/>
                <a:ea typeface="Noto Sans"/>
                <a:cs typeface="Noto Sans"/>
                <a:sym typeface="Noto Sans"/>
              </a:rPr>
              <a:t> Tình trạng hiện tại của tác nhân trong môi trường.</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3017" y="2427284"/>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138572" y="1605667"/>
            <a:ext cx="2147544" cy="21475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79217" y="1605667"/>
            <a:ext cx="1042965" cy="104296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6473062" y="3610452"/>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501027" y="0"/>
            <a:ext cx="13285946"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Học tăng cường</a:t>
            </a:r>
          </a:p>
        </p:txBody>
      </p:sp>
      <p:sp>
        <p:nvSpPr>
          <p:cNvPr name="TextBox 3" id="3"/>
          <p:cNvSpPr txBox="true"/>
          <p:nvPr/>
        </p:nvSpPr>
        <p:spPr>
          <a:xfrm rot="0">
            <a:off x="306459" y="1456797"/>
            <a:ext cx="17675082" cy="6169025"/>
          </a:xfrm>
          <a:prstGeom prst="rect">
            <a:avLst/>
          </a:prstGeom>
        </p:spPr>
        <p:txBody>
          <a:bodyPr anchor="t" rtlCol="false" tIns="0" lIns="0" bIns="0" rIns="0">
            <a:spAutoFit/>
          </a:bodyPr>
          <a:lstStyle/>
          <a:p>
            <a:pPr algn="l" marL="755651" indent="-377825" lvl="1">
              <a:lnSpc>
                <a:spcPts val="4900"/>
              </a:lnSpc>
              <a:buFont typeface="Arial"/>
              <a:buChar char="•"/>
            </a:pPr>
            <a:r>
              <a:rPr lang="en-US" sz="3500">
                <a:solidFill>
                  <a:srgbClr val="000000"/>
                </a:solidFill>
                <a:latin typeface="Noto Sans"/>
                <a:ea typeface="Noto Sans"/>
                <a:cs typeface="Noto Sans"/>
                <a:sym typeface="Noto Sans"/>
              </a:rPr>
              <a:t>Gồm các thành phần sau:</a:t>
            </a:r>
          </a:p>
          <a:p>
            <a:pPr algn="l" marL="1511301" indent="-503767" lvl="2">
              <a:lnSpc>
                <a:spcPts val="4900"/>
              </a:lnSpc>
              <a:buFont typeface="Arial"/>
              <a:buChar char="⚬"/>
            </a:pPr>
            <a:r>
              <a:rPr lang="en-US" b="true" sz="3500">
                <a:solidFill>
                  <a:srgbClr val="000000"/>
                </a:solidFill>
                <a:latin typeface="Noto Sans Bold"/>
                <a:ea typeface="Noto Sans Bold"/>
                <a:cs typeface="Noto Sans Bold"/>
                <a:sym typeface="Noto Sans Bold"/>
              </a:rPr>
              <a:t>Phần thưởng (Reward – R)</a:t>
            </a:r>
            <a:r>
              <a:rPr lang="en-US" sz="3500">
                <a:solidFill>
                  <a:srgbClr val="000000"/>
                </a:solidFill>
                <a:latin typeface="Noto Sans"/>
                <a:ea typeface="Noto Sans"/>
                <a:cs typeface="Noto Sans"/>
                <a:sym typeface="Noto Sans"/>
              </a:rPr>
              <a:t>: Đối với mỗi hành động được chọn bởi tác nhân, môi trường sẽ đưa ra một phần thưởng. Phần thưởng có giá trị dương, âm hoặc bằng không. Tác nhân hướng đến việc tối đa hóa phần thưởng này.</a:t>
            </a:r>
          </a:p>
          <a:p>
            <a:pPr algn="l" marL="1511301" indent="-503767" lvl="2">
              <a:lnSpc>
                <a:spcPts val="4900"/>
              </a:lnSpc>
              <a:buFont typeface="Arial"/>
              <a:buChar char="⚬"/>
            </a:pPr>
            <a:r>
              <a:rPr lang="en-US" b="true" sz="3500">
                <a:solidFill>
                  <a:srgbClr val="000000"/>
                </a:solidFill>
                <a:latin typeface="Noto Sans Bold"/>
                <a:ea typeface="Noto Sans Bold"/>
                <a:cs typeface="Noto Sans Bold"/>
                <a:sym typeface="Noto Sans Bold"/>
              </a:rPr>
              <a:t>Chính sách (Policy – π)</a:t>
            </a:r>
            <a:r>
              <a:rPr lang="en-US" sz="3500">
                <a:solidFill>
                  <a:srgbClr val="000000"/>
                </a:solidFill>
                <a:latin typeface="Noto Sans"/>
                <a:ea typeface="Noto Sans"/>
                <a:cs typeface="Noto Sans"/>
                <a:sym typeface="Noto Sans"/>
              </a:rPr>
              <a:t>: Chiến lược (ra quyết định) mà tác nhân sử dụng để phản ứng trước môi trường giúp đạt được mục tiêu là tối đa hóa phần thưởng.</a:t>
            </a:r>
          </a:p>
          <a:p>
            <a:pPr algn="l" marL="1511301" indent="-503767" lvl="2">
              <a:lnSpc>
                <a:spcPts val="4900"/>
              </a:lnSpc>
              <a:buFont typeface="Arial"/>
              <a:buChar char="⚬"/>
            </a:pPr>
            <a:r>
              <a:rPr lang="en-US" b="true" sz="3500">
                <a:solidFill>
                  <a:srgbClr val="000000"/>
                </a:solidFill>
                <a:latin typeface="Noto Sans Bold"/>
                <a:ea typeface="Noto Sans Bold"/>
                <a:cs typeface="Noto Sans Bold"/>
                <a:sym typeface="Noto Sans Bold"/>
              </a:rPr>
              <a:t>Hàm giá trị (Value Function)</a:t>
            </a:r>
            <a:r>
              <a:rPr lang="en-US" sz="3500">
                <a:solidFill>
                  <a:srgbClr val="000000"/>
                </a:solidFill>
                <a:latin typeface="Noto Sans"/>
                <a:ea typeface="Noto Sans"/>
                <a:cs typeface="Noto Sans"/>
                <a:sym typeface="Noto Sans"/>
              </a:rPr>
              <a:t>: Hàm ước tính phần thưởng tích lũy dự kiến từ một trạng thái nhất định, giúp tác nhân dự đoán giá trị dài hạn của các hành động.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507701" y="6047003"/>
            <a:ext cx="5898853" cy="3974352"/>
          </a:xfrm>
          <a:custGeom>
            <a:avLst/>
            <a:gdLst/>
            <a:ahLst/>
            <a:cxnLst/>
            <a:rect r="r" b="b" t="t" l="l"/>
            <a:pathLst>
              <a:path h="3974352" w="5898853">
                <a:moveTo>
                  <a:pt x="0" y="0"/>
                </a:moveTo>
                <a:lnTo>
                  <a:pt x="5898853" y="0"/>
                </a:lnTo>
                <a:lnTo>
                  <a:pt x="5898853" y="3974352"/>
                </a:lnTo>
                <a:lnTo>
                  <a:pt x="0" y="3974352"/>
                </a:lnTo>
                <a:lnTo>
                  <a:pt x="0" y="0"/>
                </a:lnTo>
                <a:close/>
              </a:path>
            </a:pathLst>
          </a:custGeom>
          <a:blipFill>
            <a:blip r:embed="rId2"/>
            <a:stretch>
              <a:fillRect l="0" t="0" r="0" b="0"/>
            </a:stretch>
          </a:blipFill>
        </p:spPr>
      </p:sp>
      <p:sp>
        <p:nvSpPr>
          <p:cNvPr name="TextBox 3" id="3"/>
          <p:cNvSpPr txBox="true"/>
          <p:nvPr/>
        </p:nvSpPr>
        <p:spPr>
          <a:xfrm rot="0">
            <a:off x="2501027" y="0"/>
            <a:ext cx="13285946" cy="1028700"/>
          </a:xfrm>
          <a:prstGeom prst="rect">
            <a:avLst/>
          </a:prstGeom>
        </p:spPr>
        <p:txBody>
          <a:bodyPr anchor="t" rtlCol="false" tIns="0" lIns="0" bIns="0" rIns="0">
            <a:spAutoFit/>
          </a:bodyPr>
          <a:lstStyle/>
          <a:p>
            <a:pPr algn="ctr">
              <a:lnSpc>
                <a:spcPts val="8400"/>
              </a:lnSpc>
            </a:pPr>
            <a:r>
              <a:rPr lang="en-US" sz="6000" b="true">
                <a:solidFill>
                  <a:srgbClr val="000000"/>
                </a:solidFill>
                <a:latin typeface="Noto Sans Bold"/>
                <a:ea typeface="Noto Sans Bold"/>
                <a:cs typeface="Noto Sans Bold"/>
                <a:sym typeface="Noto Sans Bold"/>
              </a:rPr>
              <a:t>2. Cơ sở lý thuyết - Học tăng cường</a:t>
            </a:r>
          </a:p>
        </p:txBody>
      </p:sp>
      <p:sp>
        <p:nvSpPr>
          <p:cNvPr name="TextBox 4" id="4"/>
          <p:cNvSpPr txBox="true"/>
          <p:nvPr/>
        </p:nvSpPr>
        <p:spPr>
          <a:xfrm rot="0">
            <a:off x="447994" y="1456797"/>
            <a:ext cx="16953540" cy="4930775"/>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000000"/>
                </a:solidFill>
                <a:latin typeface="Noto Sans Bold"/>
                <a:ea typeface="Noto Sans Bold"/>
                <a:cs typeface="Noto Sans Bold"/>
                <a:sym typeface="Noto Sans Bold"/>
              </a:rPr>
              <a:t>Quy trình hoạt động của quá trình Học tăng cường:</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Tác nhân thực hiện hành động (A) trong trạng thái (S) nhất định của môi trường.</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Môi trường phản hồi bằng phần thưởng (R) và chuyển sang trạng thái mới (S’).</a:t>
            </a:r>
          </a:p>
          <a:p>
            <a:pPr algn="l" marL="1511301" indent="-503767" lvl="2">
              <a:lnSpc>
                <a:spcPts val="4900"/>
              </a:lnSpc>
              <a:buFont typeface="Arial"/>
              <a:buChar char="⚬"/>
            </a:pPr>
            <a:r>
              <a:rPr lang="en-US" sz="3500">
                <a:solidFill>
                  <a:srgbClr val="000000"/>
                </a:solidFill>
                <a:latin typeface="Noto Sans"/>
                <a:ea typeface="Noto Sans"/>
                <a:cs typeface="Noto Sans"/>
                <a:sym typeface="Noto Sans"/>
              </a:rPr>
              <a:t>Tác nhân sử dụng phản hồi này để cập nhật chiến lược (π) của mình, dần dần cải thiện khả năng ra quyết định bằng cách tối đa hóa phần thưởng đạt được tương lai.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DAGXvqOKEvU</dc:identifier>
  <dcterms:modified xsi:type="dcterms:W3CDTF">2011-08-01T06:04:30Z</dcterms:modified>
  <cp:revision>1</cp:revision>
  <dc:title>ACTOR-CRITIC METHOD FOR DECISION MAKING</dc:title>
</cp:coreProperties>
</file>